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egreathulk26@outlook.com" userId="4bcfec827575591e" providerId="LiveId" clId="{EC6289DF-948C-4BC4-AB06-930729C6F307}"/>
    <pc:docChg chg="modSld modMainMaster">
      <pc:chgData name="thegreathulk26@outlook.com" userId="4bcfec827575591e" providerId="LiveId" clId="{EC6289DF-948C-4BC4-AB06-930729C6F307}" dt="2025-08-25T07:14:05.163" v="19" actId="1076"/>
      <pc:docMkLst>
        <pc:docMk/>
      </pc:docMkLst>
      <pc:sldChg chg="modSp mod">
        <pc:chgData name="thegreathulk26@outlook.com" userId="4bcfec827575591e" providerId="LiveId" clId="{EC6289DF-948C-4BC4-AB06-930729C6F307}" dt="2025-08-24T15:36:09.363" v="7" actId="20577"/>
        <pc:sldMkLst>
          <pc:docMk/>
          <pc:sldMk cId="0" sldId="256"/>
        </pc:sldMkLst>
      </pc:sldChg>
      <pc:sldChg chg="addSp modSp mod modAnim">
        <pc:chgData name="thegreathulk26@outlook.com" userId="4bcfec827575591e" providerId="LiveId" clId="{EC6289DF-948C-4BC4-AB06-930729C6F307}" dt="2025-08-25T07:14:05.163" v="19" actId="1076"/>
        <pc:sldMkLst>
          <pc:docMk/>
          <pc:sldMk cId="0" sldId="260"/>
        </pc:sldMkLst>
      </pc:sldChg>
      <pc:sldChg chg="setBg">
        <pc:chgData name="thegreathulk26@outlook.com" userId="4bcfec827575591e" providerId="LiveId" clId="{EC6289DF-948C-4BC4-AB06-930729C6F307}" dt="2025-08-24T15:35:19.975" v="5"/>
        <pc:sldMkLst>
          <pc:docMk/>
          <pc:sldMk cId="0" sldId="263"/>
        </pc:sldMkLst>
      </pc:sldChg>
      <pc:sldMasterChg chg="setBg modSldLayout">
        <pc:chgData name="thegreathulk26@outlook.com" userId="4bcfec827575591e" providerId="LiveId" clId="{EC6289DF-948C-4BC4-AB06-930729C6F307}" dt="2025-08-24T15:35:19.975" v="5"/>
        <pc:sldMasterMkLst>
          <pc:docMk/>
          <pc:sldMasterMk cId="0" sldId="2147483648"/>
        </pc:sldMasterMkLst>
        <pc:sldLayoutChg chg="setBg">
          <pc:chgData name="thegreathulk26@outlook.com" userId="4bcfec827575591e" providerId="LiveId" clId="{EC6289DF-948C-4BC4-AB06-930729C6F307}" dt="2025-08-24T15:35:19.975" v="5"/>
          <pc:sldLayoutMkLst>
            <pc:docMk/>
            <pc:sldMasterMk cId="0" sldId="2147483648"/>
            <pc:sldLayoutMk cId="0" sldId="2147483649"/>
          </pc:sldLayoutMkLst>
        </pc:sldLayoutChg>
        <pc:sldLayoutChg chg="setBg">
          <pc:chgData name="thegreathulk26@outlook.com" userId="4bcfec827575591e" providerId="LiveId" clId="{EC6289DF-948C-4BC4-AB06-930729C6F307}" dt="2025-08-24T15:35:19.975" v="5"/>
          <pc:sldLayoutMkLst>
            <pc:docMk/>
            <pc:sldMasterMk cId="0" sldId="2147483648"/>
            <pc:sldLayoutMk cId="0" sldId="2147483650"/>
          </pc:sldLayoutMkLst>
        </pc:sldLayoutChg>
        <pc:sldLayoutChg chg="setBg">
          <pc:chgData name="thegreathulk26@outlook.com" userId="4bcfec827575591e" providerId="LiveId" clId="{EC6289DF-948C-4BC4-AB06-930729C6F307}" dt="2025-08-24T15:35:19.975" v="5"/>
          <pc:sldLayoutMkLst>
            <pc:docMk/>
            <pc:sldMasterMk cId="0" sldId="2147483648"/>
            <pc:sldLayoutMk cId="0" sldId="2147483651"/>
          </pc:sldLayoutMkLst>
        </pc:sldLayoutChg>
        <pc:sldLayoutChg chg="setBg">
          <pc:chgData name="thegreathulk26@outlook.com" userId="4bcfec827575591e" providerId="LiveId" clId="{EC6289DF-948C-4BC4-AB06-930729C6F307}" dt="2025-08-24T15:35:19.975" v="5"/>
          <pc:sldLayoutMkLst>
            <pc:docMk/>
            <pc:sldMasterMk cId="0" sldId="2147483648"/>
            <pc:sldLayoutMk cId="0" sldId="2147483652"/>
          </pc:sldLayoutMkLst>
        </pc:sldLayoutChg>
        <pc:sldLayoutChg chg="setBg">
          <pc:chgData name="thegreathulk26@outlook.com" userId="4bcfec827575591e" providerId="LiveId" clId="{EC6289DF-948C-4BC4-AB06-930729C6F307}" dt="2025-08-24T15:35:19.975" v="5"/>
          <pc:sldLayoutMkLst>
            <pc:docMk/>
            <pc:sldMasterMk cId="0" sldId="2147483648"/>
            <pc:sldLayoutMk cId="0" sldId="2147483653"/>
          </pc:sldLayoutMkLst>
        </pc:sldLayoutChg>
        <pc:sldLayoutChg chg="setBg">
          <pc:chgData name="thegreathulk26@outlook.com" userId="4bcfec827575591e" providerId="LiveId" clId="{EC6289DF-948C-4BC4-AB06-930729C6F307}" dt="2025-08-24T15:35:19.975" v="5"/>
          <pc:sldLayoutMkLst>
            <pc:docMk/>
            <pc:sldMasterMk cId="0" sldId="2147483648"/>
            <pc:sldLayoutMk cId="0" sldId="2147483654"/>
          </pc:sldLayoutMkLst>
        </pc:sldLayoutChg>
        <pc:sldLayoutChg chg="setBg">
          <pc:chgData name="thegreathulk26@outlook.com" userId="4bcfec827575591e" providerId="LiveId" clId="{EC6289DF-948C-4BC4-AB06-930729C6F307}" dt="2025-08-24T15:35:19.975" v="5"/>
          <pc:sldLayoutMkLst>
            <pc:docMk/>
            <pc:sldMasterMk cId="0" sldId="2147483648"/>
            <pc:sldLayoutMk cId="0" sldId="2147483655"/>
          </pc:sldLayoutMkLst>
        </pc:sldLayoutChg>
        <pc:sldLayoutChg chg="setBg">
          <pc:chgData name="thegreathulk26@outlook.com" userId="4bcfec827575591e" providerId="LiveId" clId="{EC6289DF-948C-4BC4-AB06-930729C6F307}" dt="2025-08-24T15:35:19.975" v="5"/>
          <pc:sldLayoutMkLst>
            <pc:docMk/>
            <pc:sldMasterMk cId="0" sldId="2147483648"/>
            <pc:sldLayoutMk cId="0" sldId="2147483656"/>
          </pc:sldLayoutMkLst>
        </pc:sldLayoutChg>
        <pc:sldLayoutChg chg="setBg">
          <pc:chgData name="thegreathulk26@outlook.com" userId="4bcfec827575591e" providerId="LiveId" clId="{EC6289DF-948C-4BC4-AB06-930729C6F307}" dt="2025-08-24T15:35:19.975" v="5"/>
          <pc:sldLayoutMkLst>
            <pc:docMk/>
            <pc:sldMasterMk cId="0" sldId="2147483648"/>
            <pc:sldLayoutMk cId="0" sldId="2147483657"/>
          </pc:sldLayoutMkLst>
        </pc:sldLayoutChg>
      </pc:sldMasterChg>
    </pc:docChg>
  </pc:docChgLst>
  <pc:docChgLst>
    <pc:chgData name="thegreathulk26@outlook.com" userId="4bcfec827575591e" providerId="LiveId" clId="{B2FD001E-C6EF-453C-8851-B06CF63AF9AF}"/>
    <pc:docChg chg="modSld">
      <pc:chgData name="thegreathulk26@outlook.com" userId="4bcfec827575591e" providerId="LiveId" clId="{B2FD001E-C6EF-453C-8851-B06CF63AF9AF}" dt="2025-09-26T05:54:06.065" v="5" actId="6549"/>
      <pc:docMkLst>
        <pc:docMk/>
      </pc:docMkLst>
      <pc:sldChg chg="modSp mod">
        <pc:chgData name="thegreathulk26@outlook.com" userId="4bcfec827575591e" providerId="LiveId" clId="{B2FD001E-C6EF-453C-8851-B06CF63AF9AF}" dt="2025-09-26T05:54:06.065" v="5" actId="6549"/>
        <pc:sldMkLst>
          <pc:docMk/>
          <pc:sldMk cId="0" sldId="256"/>
        </pc:sldMkLst>
        <pc:spChg chg="mod">
          <ac:chgData name="thegreathulk26@outlook.com" userId="4bcfec827575591e" providerId="LiveId" clId="{B2FD001E-C6EF-453C-8851-B06CF63AF9AF}" dt="2025-09-26T05:54:06.065" v="5" actId="6549"/>
          <ac:spMkLst>
            <pc:docMk/>
            <pc:sldMk cId="0" sldId="256"/>
            <ac:spMk id="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304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AFC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6.xml"/><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11" Type="http://schemas.openxmlformats.org/officeDocument/2006/relationships/image" Target="../media/image22.jpe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notesSlide" Target="../notesSlides/notesSlide5.xml"/><Relationship Id="rId9" Type="http://schemas.openxmlformats.org/officeDocument/2006/relationships/image" Target="../media/image20.jp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89" y="770109"/>
            <a:ext cx="7556421" cy="1417558"/>
          </a:xfrm>
          <a:prstGeom prst="rect">
            <a:avLst/>
          </a:prstGeom>
          <a:noFill/>
          <a:ln/>
        </p:spPr>
        <p:txBody>
          <a:bodyPr wrap="square" lIns="0" tIns="0" rIns="0" bIns="0" rtlCol="0" anchor="t"/>
          <a:lstStyle/>
          <a:p>
            <a:pPr marL="0" indent="0" algn="ctr">
              <a:lnSpc>
                <a:spcPts val="5550"/>
              </a:lnSpc>
              <a:buNone/>
            </a:pPr>
            <a:r>
              <a:rPr lang="en-US" sz="4450" b="1" dirty="0">
                <a:solidFill>
                  <a:srgbClr val="000000"/>
                </a:solidFill>
                <a:latin typeface="Inter Bold" pitchFamily="34" charset="0"/>
                <a:ea typeface="Inter Bold" pitchFamily="34" charset="-122"/>
                <a:cs typeface="Inter Bold" pitchFamily="34" charset="-120"/>
              </a:rPr>
              <a:t>Point Switch Functionality Detection in Railroads</a:t>
            </a:r>
            <a:endParaRPr lang="en-US" sz="4450" dirty="0"/>
          </a:p>
        </p:txBody>
      </p:sp>
      <p:sp>
        <p:nvSpPr>
          <p:cNvPr id="4" name="Text 1"/>
          <p:cNvSpPr/>
          <p:nvPr/>
        </p:nvSpPr>
        <p:spPr>
          <a:xfrm>
            <a:off x="793790" y="3576042"/>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Dharanidharan K (910022104037)</a:t>
            </a:r>
            <a:endParaRPr lang="en-US" sz="1750" dirty="0"/>
          </a:p>
        </p:txBody>
      </p:sp>
      <p:sp>
        <p:nvSpPr>
          <p:cNvPr id="5" name="Text 2"/>
          <p:cNvSpPr/>
          <p:nvPr/>
        </p:nvSpPr>
        <p:spPr>
          <a:xfrm>
            <a:off x="793790" y="4194096"/>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Santhosh Kumar R (910022114002)</a:t>
            </a:r>
            <a:endParaRPr lang="en-US" sz="1750" dirty="0"/>
          </a:p>
        </p:txBody>
      </p:sp>
      <p:sp>
        <p:nvSpPr>
          <p:cNvPr id="6" name="Text 3"/>
          <p:cNvSpPr/>
          <p:nvPr/>
        </p:nvSpPr>
        <p:spPr>
          <a:xfrm>
            <a:off x="793790" y="4812149"/>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Vignesh K (910022106042)</a:t>
            </a:r>
            <a:endParaRPr lang="en-US" sz="1750" dirty="0"/>
          </a:p>
        </p:txBody>
      </p:sp>
      <p:sp>
        <p:nvSpPr>
          <p:cNvPr id="7" name="Text 4"/>
          <p:cNvSpPr/>
          <p:nvPr/>
        </p:nvSpPr>
        <p:spPr>
          <a:xfrm>
            <a:off x="793790" y="5430203"/>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000000"/>
                </a:solidFill>
                <a:latin typeface="Inter" pitchFamily="34" charset="0"/>
                <a:ea typeface="Inter" pitchFamily="34" charset="-122"/>
                <a:cs typeface="Inter" pitchFamily="34" charset="-120"/>
              </a:rPr>
              <a:t>Mentor:</a:t>
            </a:r>
            <a:r>
              <a:rPr lang="en-US" sz="1750" dirty="0">
                <a:solidFill>
                  <a:srgbClr val="272525"/>
                </a:solidFill>
                <a:latin typeface="Inter" pitchFamily="34" charset="0"/>
                <a:ea typeface="Inter" pitchFamily="34" charset="-122"/>
                <a:cs typeface="Inter" pitchFamily="34" charset="-120"/>
              </a:rPr>
              <a:t> Dr. A. </a:t>
            </a:r>
            <a:r>
              <a:rPr lang="en-US" sz="1750" dirty="0" err="1">
                <a:solidFill>
                  <a:srgbClr val="272525"/>
                </a:solidFill>
                <a:latin typeface="Inter" pitchFamily="34" charset="0"/>
                <a:ea typeface="Inter" pitchFamily="34" charset="-122"/>
                <a:cs typeface="Inter" pitchFamily="34" charset="-120"/>
              </a:rPr>
              <a:t>Muthumari</a:t>
            </a:r>
            <a:r>
              <a:rPr lang="en-US" sz="1750" dirty="0">
                <a:solidFill>
                  <a:srgbClr val="272525"/>
                </a:solidFill>
                <a:latin typeface="Inter" pitchFamily="34" charset="0"/>
                <a:ea typeface="Inter" pitchFamily="34" charset="-122"/>
                <a:cs typeface="Inter" pitchFamily="34" charset="-120"/>
              </a:rPr>
              <a:t> (SL/AP)</a:t>
            </a:r>
            <a:endParaRPr lang="en-US" sz="1750" dirty="0"/>
          </a:p>
        </p:txBody>
      </p:sp>
      <p:sp>
        <p:nvSpPr>
          <p:cNvPr id="8" name="Text 5"/>
          <p:cNvSpPr/>
          <p:nvPr/>
        </p:nvSpPr>
        <p:spPr>
          <a:xfrm>
            <a:off x="793790" y="6048256"/>
            <a:ext cx="7556421" cy="362903"/>
          </a:xfrm>
          <a:prstGeom prst="rect">
            <a:avLst/>
          </a:prstGeom>
          <a:noFill/>
          <a:ln/>
        </p:spPr>
        <p:txBody>
          <a:bodyPr wrap="none" lIns="0" tIns="0" rIns="0" bIns="0" rtlCol="0" anchor="t"/>
          <a:lstStyle/>
          <a:p>
            <a:pPr marL="0" indent="0" algn="ctr">
              <a:lnSpc>
                <a:spcPts val="2850"/>
              </a:lnSpc>
              <a:buNone/>
            </a:pPr>
            <a:r>
              <a:rPr lang="en-US" sz="1750" b="1" dirty="0">
                <a:solidFill>
                  <a:srgbClr val="272525"/>
                </a:solidFill>
                <a:latin typeface="Inter" pitchFamily="34" charset="0"/>
                <a:ea typeface="Inter" pitchFamily="34" charset="-122"/>
                <a:cs typeface="Inter" pitchFamily="34" charset="-120"/>
              </a:rPr>
              <a:t>Anna University Regional Campus Madurai</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2361" y="622578"/>
            <a:ext cx="3962043" cy="495300"/>
          </a:xfrm>
          <a:prstGeom prst="rect">
            <a:avLst/>
          </a:prstGeom>
          <a:noFill/>
          <a:ln/>
        </p:spPr>
        <p:txBody>
          <a:bodyPr wrap="none" lIns="0" tIns="0" rIns="0" bIns="0" rtlCol="0" anchor="t"/>
          <a:lstStyle/>
          <a:p>
            <a:pPr marL="0" indent="0" algn="l">
              <a:lnSpc>
                <a:spcPts val="3850"/>
              </a:lnSpc>
              <a:buNone/>
            </a:pPr>
            <a:r>
              <a:rPr lang="en-US" sz="3100" b="1" dirty="0">
                <a:solidFill>
                  <a:srgbClr val="000000"/>
                </a:solidFill>
                <a:latin typeface="Inter Bold" pitchFamily="34" charset="0"/>
                <a:ea typeface="Inter Bold" pitchFamily="34" charset="-122"/>
                <a:cs typeface="Inter Bold" pitchFamily="34" charset="-120"/>
              </a:rPr>
              <a:t>Introduction</a:t>
            </a:r>
            <a:endParaRPr lang="en-US" sz="3100" dirty="0"/>
          </a:p>
        </p:txBody>
      </p:sp>
      <p:pic>
        <p:nvPicPr>
          <p:cNvPr id="3" name="Image 0" descr="preencoded.png"/>
          <p:cNvPicPr>
            <a:picLocks noChangeAspect="1"/>
          </p:cNvPicPr>
          <p:nvPr/>
        </p:nvPicPr>
        <p:blipFill>
          <a:blip r:embed="rId3"/>
          <a:stretch>
            <a:fillRect/>
          </a:stretch>
        </p:blipFill>
        <p:spPr>
          <a:xfrm>
            <a:off x="792361" y="1533763"/>
            <a:ext cx="4091702" cy="4091702"/>
          </a:xfrm>
          <a:prstGeom prst="rect">
            <a:avLst/>
          </a:prstGeom>
        </p:spPr>
      </p:pic>
      <p:sp>
        <p:nvSpPr>
          <p:cNvPr id="4" name="Text 1"/>
          <p:cNvSpPr/>
          <p:nvPr/>
        </p:nvSpPr>
        <p:spPr>
          <a:xfrm>
            <a:off x="792361" y="5803702"/>
            <a:ext cx="2402324" cy="247650"/>
          </a:xfrm>
          <a:prstGeom prst="rect">
            <a:avLst/>
          </a:prstGeom>
          <a:noFill/>
          <a:ln/>
        </p:spPr>
        <p:txBody>
          <a:bodyPr wrap="none" lIns="0" tIns="0" rIns="0" bIns="0" rtlCol="0" anchor="t"/>
          <a:lstStyle/>
          <a:p>
            <a:pPr marL="0" indent="0" algn="l">
              <a:lnSpc>
                <a:spcPts val="1900"/>
              </a:lnSpc>
              <a:buNone/>
            </a:pPr>
            <a:r>
              <a:rPr lang="en-US" sz="1550" b="1" dirty="0">
                <a:solidFill>
                  <a:srgbClr val="000000"/>
                </a:solidFill>
                <a:latin typeface="Inter Bold" pitchFamily="34" charset="0"/>
                <a:ea typeface="Inter Bold" pitchFamily="34" charset="-122"/>
                <a:cs typeface="Inter Bold" pitchFamily="34" charset="-120"/>
              </a:rPr>
              <a:t>Railway Safety </a:t>
            </a:r>
            <a:endParaRPr lang="en-US" sz="1550" dirty="0"/>
          </a:p>
        </p:txBody>
      </p:sp>
      <p:sp>
        <p:nvSpPr>
          <p:cNvPr id="5" name="Text 2"/>
          <p:cNvSpPr/>
          <p:nvPr/>
        </p:nvSpPr>
        <p:spPr>
          <a:xfrm>
            <a:off x="792361" y="6209824"/>
            <a:ext cx="4091702" cy="760452"/>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Railway safety is paramount, and point switches are critical components in guiding trains safely between tracks.</a:t>
            </a:r>
            <a:endParaRPr lang="en-US" sz="1200" dirty="0"/>
          </a:p>
        </p:txBody>
      </p:sp>
      <p:pic>
        <p:nvPicPr>
          <p:cNvPr id="6" name="Image 1" descr="preencoded.png"/>
          <p:cNvPicPr>
            <a:picLocks noChangeAspect="1"/>
          </p:cNvPicPr>
          <p:nvPr/>
        </p:nvPicPr>
        <p:blipFill>
          <a:blip r:embed="rId4"/>
          <a:stretch>
            <a:fillRect/>
          </a:stretch>
        </p:blipFill>
        <p:spPr>
          <a:xfrm>
            <a:off x="5278160" y="1533763"/>
            <a:ext cx="3870127" cy="2739985"/>
          </a:xfrm>
          <a:prstGeom prst="rect">
            <a:avLst/>
          </a:prstGeom>
        </p:spPr>
      </p:pic>
      <p:sp>
        <p:nvSpPr>
          <p:cNvPr id="7" name="Text 3"/>
          <p:cNvSpPr/>
          <p:nvPr/>
        </p:nvSpPr>
        <p:spPr>
          <a:xfrm>
            <a:off x="5278160" y="4451985"/>
            <a:ext cx="2554010" cy="247650"/>
          </a:xfrm>
          <a:prstGeom prst="rect">
            <a:avLst/>
          </a:prstGeom>
          <a:noFill/>
          <a:ln/>
        </p:spPr>
        <p:txBody>
          <a:bodyPr wrap="none" lIns="0" tIns="0" rIns="0" bIns="0" rtlCol="0" anchor="t"/>
          <a:lstStyle/>
          <a:p>
            <a:pPr marL="0" indent="0" algn="l">
              <a:lnSpc>
                <a:spcPts val="1900"/>
              </a:lnSpc>
              <a:buNone/>
            </a:pPr>
            <a:r>
              <a:rPr lang="en-US" sz="1550" b="1" dirty="0">
                <a:solidFill>
                  <a:srgbClr val="000000"/>
                </a:solidFill>
                <a:latin typeface="Inter Bold" pitchFamily="34" charset="0"/>
                <a:ea typeface="Inter Bold" pitchFamily="34" charset="-122"/>
                <a:cs typeface="Inter Bold" pitchFamily="34" charset="-120"/>
              </a:rPr>
              <a:t>The Problem: Urgent Need</a:t>
            </a:r>
            <a:endParaRPr lang="en-US" sz="1550" dirty="0"/>
          </a:p>
        </p:txBody>
      </p:sp>
      <p:sp>
        <p:nvSpPr>
          <p:cNvPr id="8" name="Text 4"/>
          <p:cNvSpPr/>
          <p:nvPr/>
        </p:nvSpPr>
        <p:spPr>
          <a:xfrm>
            <a:off x="5278160" y="4858107"/>
            <a:ext cx="4090392" cy="1013936"/>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Frequent derailments caused by improper switch alignment pose significant risks. There's a critical lack of real-time monitoring for train pilots, compromising safety. Eg: BALASHORE INCIDENT</a:t>
            </a:r>
            <a:endParaRPr lang="en-US" sz="1200" dirty="0"/>
          </a:p>
        </p:txBody>
      </p:sp>
      <p:pic>
        <p:nvPicPr>
          <p:cNvPr id="9" name="Image 2" descr="preencoded.png"/>
          <p:cNvPicPr>
            <a:picLocks noChangeAspect="1"/>
          </p:cNvPicPr>
          <p:nvPr/>
        </p:nvPicPr>
        <p:blipFill>
          <a:blip r:embed="rId5"/>
          <a:stretch>
            <a:fillRect/>
          </a:stretch>
        </p:blipFill>
        <p:spPr>
          <a:xfrm>
            <a:off x="9762649" y="1533763"/>
            <a:ext cx="4090392" cy="4090392"/>
          </a:xfrm>
          <a:prstGeom prst="rect">
            <a:avLst/>
          </a:prstGeom>
        </p:spPr>
      </p:pic>
      <p:sp>
        <p:nvSpPr>
          <p:cNvPr id="10" name="Text 5"/>
          <p:cNvSpPr/>
          <p:nvPr/>
        </p:nvSpPr>
        <p:spPr>
          <a:xfrm>
            <a:off x="9762649" y="5802392"/>
            <a:ext cx="2735223" cy="247650"/>
          </a:xfrm>
          <a:prstGeom prst="rect">
            <a:avLst/>
          </a:prstGeom>
          <a:noFill/>
          <a:ln/>
        </p:spPr>
        <p:txBody>
          <a:bodyPr wrap="none" lIns="0" tIns="0" rIns="0" bIns="0" rtlCol="0" anchor="t"/>
          <a:lstStyle/>
          <a:p>
            <a:pPr marL="0" indent="0" algn="l">
              <a:lnSpc>
                <a:spcPts val="1900"/>
              </a:lnSpc>
              <a:buNone/>
            </a:pPr>
            <a:r>
              <a:rPr lang="en-US" sz="1550" b="1" dirty="0">
                <a:solidFill>
                  <a:srgbClr val="000000"/>
                </a:solidFill>
                <a:latin typeface="Inter Bold" pitchFamily="34" charset="0"/>
                <a:ea typeface="Inter Bold" pitchFamily="34" charset="-122"/>
                <a:cs typeface="Inter Bold" pitchFamily="34" charset="-120"/>
              </a:rPr>
              <a:t>Our Solution: Scope of Work</a:t>
            </a:r>
            <a:endParaRPr lang="en-US" sz="1550" dirty="0"/>
          </a:p>
        </p:txBody>
      </p:sp>
      <p:sp>
        <p:nvSpPr>
          <p:cNvPr id="11" name="Text 6"/>
          <p:cNvSpPr/>
          <p:nvPr/>
        </p:nvSpPr>
        <p:spPr>
          <a:xfrm>
            <a:off x="9762649" y="6208514"/>
            <a:ext cx="4090392" cy="1267420"/>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We aim to develop a low-cost, real-time detection system for point switches. This system will utilize LoRa for wireless communication to alert locomotive pilots. Our future vision includes integration with broader automation and IoT systems.</a:t>
            </a:r>
            <a:endParaRPr lang="en-US" sz="1200" dirty="0"/>
          </a:p>
        </p:txBody>
      </p:sp>
      <p:sp>
        <p:nvSpPr>
          <p:cNvPr id="12" name="Rectangle 11">
            <a:extLst>
              <a:ext uri="{FF2B5EF4-FFF2-40B4-BE49-F238E27FC236}">
                <a16:creationId xmlns:a16="http://schemas.microsoft.com/office/drawing/2014/main" id="{1424885F-4156-C93F-F227-2A70E584C554}"/>
              </a:ext>
            </a:extLst>
          </p:cNvPr>
          <p:cNvSpPr/>
          <p:nvPr/>
        </p:nvSpPr>
        <p:spPr>
          <a:xfrm>
            <a:off x="12734693" y="7727795"/>
            <a:ext cx="1817648" cy="4237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64858"/>
            <a:ext cx="4742498" cy="460772"/>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Objectives &amp; Methodology</a:t>
            </a:r>
            <a:endParaRPr lang="en-US" sz="2900" dirty="0"/>
          </a:p>
        </p:txBody>
      </p:sp>
      <p:pic>
        <p:nvPicPr>
          <p:cNvPr id="3" name="Image 0" descr="preencoded.png"/>
          <p:cNvPicPr>
            <a:picLocks noChangeAspect="1"/>
          </p:cNvPicPr>
          <p:nvPr/>
        </p:nvPicPr>
        <p:blipFill>
          <a:blip r:embed="rId3"/>
          <a:stretch>
            <a:fillRect/>
          </a:stretch>
        </p:blipFill>
        <p:spPr>
          <a:xfrm>
            <a:off x="2043351" y="1612583"/>
            <a:ext cx="3842504" cy="3842504"/>
          </a:xfrm>
          <a:prstGeom prst="rect">
            <a:avLst/>
          </a:prstGeom>
        </p:spPr>
      </p:pic>
      <p:sp>
        <p:nvSpPr>
          <p:cNvPr id="4" name="Text 1"/>
          <p:cNvSpPr/>
          <p:nvPr/>
        </p:nvSpPr>
        <p:spPr>
          <a:xfrm>
            <a:off x="793790" y="5620941"/>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000000"/>
                </a:solidFill>
                <a:latin typeface="Inter Bold" pitchFamily="34" charset="0"/>
                <a:ea typeface="Inter Bold" pitchFamily="34" charset="-122"/>
                <a:cs typeface="Inter Bold" pitchFamily="34" charset="-120"/>
              </a:rPr>
              <a:t>Our Core Objectives</a:t>
            </a:r>
            <a:endParaRPr lang="en-US" sz="1450" dirty="0"/>
          </a:p>
        </p:txBody>
      </p:sp>
      <p:sp>
        <p:nvSpPr>
          <p:cNvPr id="5" name="Text 2"/>
          <p:cNvSpPr/>
          <p:nvPr/>
        </p:nvSpPr>
        <p:spPr>
          <a:xfrm>
            <a:off x="793790" y="5998726"/>
            <a:ext cx="6341626" cy="235744"/>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Our project aims to:</a:t>
            </a:r>
            <a:endParaRPr lang="en-US" sz="1150" dirty="0"/>
          </a:p>
        </p:txBody>
      </p:sp>
      <p:sp>
        <p:nvSpPr>
          <p:cNvPr id="6" name="Text 3"/>
          <p:cNvSpPr/>
          <p:nvPr/>
        </p:nvSpPr>
        <p:spPr>
          <a:xfrm>
            <a:off x="793790" y="6367105"/>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272525"/>
                </a:solidFill>
                <a:latin typeface="Inter" pitchFamily="34" charset="0"/>
                <a:ea typeface="Inter" pitchFamily="34" charset="-122"/>
                <a:cs typeface="Inter" pitchFamily="34" charset="-120"/>
              </a:rPr>
              <a:t>Detect accurate or inaccurate alignment of railroad point switches in real-time.</a:t>
            </a:r>
            <a:endParaRPr lang="en-US" sz="1150" dirty="0"/>
          </a:p>
        </p:txBody>
      </p:sp>
      <p:sp>
        <p:nvSpPr>
          <p:cNvPr id="7" name="Text 4"/>
          <p:cNvSpPr/>
          <p:nvPr/>
        </p:nvSpPr>
        <p:spPr>
          <a:xfrm>
            <a:off x="793790" y="6654403"/>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272525"/>
                </a:solidFill>
                <a:latin typeface="Inter" pitchFamily="34" charset="0"/>
                <a:ea typeface="Inter" pitchFamily="34" charset="-122"/>
                <a:cs typeface="Inter" pitchFamily="34" charset="-120"/>
              </a:rPr>
              <a:t>Provide immediate wireless alerts directly to train pilots in their cabins.</a:t>
            </a:r>
            <a:endParaRPr lang="en-US" sz="1150" dirty="0"/>
          </a:p>
        </p:txBody>
      </p:sp>
      <p:sp>
        <p:nvSpPr>
          <p:cNvPr id="8" name="Text 5"/>
          <p:cNvSpPr/>
          <p:nvPr/>
        </p:nvSpPr>
        <p:spPr>
          <a:xfrm>
            <a:off x="793790" y="6941701"/>
            <a:ext cx="6341626" cy="471488"/>
          </a:xfrm>
          <a:prstGeom prst="rect">
            <a:avLst/>
          </a:prstGeom>
          <a:noFill/>
          <a:ln/>
        </p:spPr>
        <p:txBody>
          <a:bodyPr wrap="square" lIns="0" tIns="0" rIns="0" bIns="0" rtlCol="0" anchor="t"/>
          <a:lstStyle/>
          <a:p>
            <a:pPr marL="342900" indent="-342900" algn="l">
              <a:lnSpc>
                <a:spcPts val="1850"/>
              </a:lnSpc>
              <a:buSzPct val="100000"/>
              <a:buChar char="•"/>
            </a:pPr>
            <a:r>
              <a:rPr lang="en-US" sz="1150" dirty="0">
                <a:solidFill>
                  <a:srgbClr val="272525"/>
                </a:solidFill>
                <a:latin typeface="Inter" pitchFamily="34" charset="0"/>
                <a:ea typeface="Inter" pitchFamily="34" charset="-122"/>
                <a:cs typeface="Inter" pitchFamily="34" charset="-120"/>
              </a:rPr>
              <a:t>Significantly reduce the incidence of train derailments, thereby enhancing overall railway safety.</a:t>
            </a:r>
            <a:endParaRPr lang="en-US" sz="1150" dirty="0"/>
          </a:p>
        </p:txBody>
      </p:sp>
      <p:sp>
        <p:nvSpPr>
          <p:cNvPr id="9" name="Text 6"/>
          <p:cNvSpPr/>
          <p:nvPr/>
        </p:nvSpPr>
        <p:spPr>
          <a:xfrm>
            <a:off x="7502604" y="1594128"/>
            <a:ext cx="2648069" cy="230386"/>
          </a:xfrm>
          <a:prstGeom prst="rect">
            <a:avLst/>
          </a:prstGeom>
          <a:noFill/>
          <a:ln/>
        </p:spPr>
        <p:txBody>
          <a:bodyPr wrap="none" lIns="0" tIns="0" rIns="0" bIns="0" rtlCol="0" anchor="t"/>
          <a:lstStyle/>
          <a:p>
            <a:pPr marL="0" indent="0" algn="l">
              <a:lnSpc>
                <a:spcPts val="1800"/>
              </a:lnSpc>
              <a:buNone/>
            </a:pPr>
            <a:r>
              <a:rPr lang="en-US" sz="1450" b="1" dirty="0">
                <a:solidFill>
                  <a:srgbClr val="000000"/>
                </a:solidFill>
                <a:latin typeface="Inter Bold" pitchFamily="34" charset="0"/>
                <a:ea typeface="Inter Bold" pitchFamily="34" charset="-122"/>
                <a:cs typeface="Inter Bold" pitchFamily="34" charset="-120"/>
              </a:rPr>
              <a:t>Implementation Methodology</a:t>
            </a:r>
            <a:endParaRPr lang="en-US" sz="1450" dirty="0"/>
          </a:p>
        </p:txBody>
      </p:sp>
      <p:sp>
        <p:nvSpPr>
          <p:cNvPr id="10" name="Shape 7"/>
          <p:cNvSpPr/>
          <p:nvPr/>
        </p:nvSpPr>
        <p:spPr>
          <a:xfrm>
            <a:off x="7502604" y="1990368"/>
            <a:ext cx="6341626" cy="884515"/>
          </a:xfrm>
          <a:prstGeom prst="roundRect">
            <a:avLst>
              <a:gd name="adj" fmla="val 7001"/>
            </a:avLst>
          </a:prstGeom>
          <a:solidFill>
            <a:srgbClr val="FFFFFF"/>
          </a:solidFill>
          <a:ln w="15240">
            <a:solidFill>
              <a:srgbClr val="C0C1D7"/>
            </a:solidFill>
            <a:prstDash val="solid"/>
          </a:ln>
        </p:spPr>
      </p:sp>
      <p:sp>
        <p:nvSpPr>
          <p:cNvPr id="11" name="Shape 8"/>
          <p:cNvSpPr/>
          <p:nvPr/>
        </p:nvSpPr>
        <p:spPr>
          <a:xfrm>
            <a:off x="7517844" y="2005608"/>
            <a:ext cx="589717" cy="854035"/>
          </a:xfrm>
          <a:prstGeom prst="roundRect">
            <a:avLst>
              <a:gd name="adj" fmla="val 7399"/>
            </a:avLst>
          </a:prstGeom>
          <a:solidFill>
            <a:srgbClr val="DADBF1"/>
          </a:solidFill>
          <a:ln/>
        </p:spPr>
      </p:sp>
      <p:pic>
        <p:nvPicPr>
          <p:cNvPr id="12" name="Image 1" descr="preencoded.png"/>
          <p:cNvPicPr>
            <a:picLocks noChangeAspect="1"/>
          </p:cNvPicPr>
          <p:nvPr/>
        </p:nvPicPr>
        <p:blipFill>
          <a:blip r:embed="rId4"/>
          <a:stretch>
            <a:fillRect/>
          </a:stretch>
        </p:blipFill>
        <p:spPr>
          <a:xfrm>
            <a:off x="7698343" y="2294453"/>
            <a:ext cx="221099" cy="276344"/>
          </a:xfrm>
          <a:prstGeom prst="rect">
            <a:avLst/>
          </a:prstGeom>
        </p:spPr>
      </p:pic>
      <p:sp>
        <p:nvSpPr>
          <p:cNvPr id="13" name="Text 9"/>
          <p:cNvSpPr/>
          <p:nvPr/>
        </p:nvSpPr>
        <p:spPr>
          <a:xfrm>
            <a:off x="8254960" y="2153007"/>
            <a:ext cx="5574030" cy="471488"/>
          </a:xfrm>
          <a:prstGeom prst="rect">
            <a:avLst/>
          </a:prstGeom>
          <a:noFill/>
          <a:ln/>
        </p:spPr>
        <p:txBody>
          <a:bodyPr wrap="square" lIns="0" tIns="0" rIns="0" bIns="0" rtlCol="0" anchor="t"/>
          <a:lstStyle/>
          <a:p>
            <a:pPr marL="0" indent="0" algn="l">
              <a:lnSpc>
                <a:spcPts val="1850"/>
              </a:lnSpc>
              <a:buNone/>
            </a:pPr>
            <a:r>
              <a:rPr lang="en-US" sz="1150" b="1" dirty="0">
                <a:solidFill>
                  <a:srgbClr val="272525"/>
                </a:solidFill>
                <a:latin typeface="Inter" pitchFamily="34" charset="0"/>
                <a:ea typeface="Inter" pitchFamily="34" charset="-122"/>
                <a:cs typeface="Inter" pitchFamily="34" charset="-120"/>
              </a:rPr>
              <a:t>Servo Motor:</a:t>
            </a:r>
            <a:r>
              <a:rPr lang="en-US" sz="1150" dirty="0">
                <a:solidFill>
                  <a:srgbClr val="272525"/>
                </a:solidFill>
                <a:latin typeface="Inter" pitchFamily="34" charset="0"/>
                <a:ea typeface="Inter" pitchFamily="34" charset="-122"/>
                <a:cs typeface="Inter" pitchFamily="34" charset="-120"/>
              </a:rPr>
              <a:t> Utilized for precise control and movement of the switch mechanism.</a:t>
            </a:r>
            <a:endParaRPr lang="en-US" sz="1150" dirty="0"/>
          </a:p>
        </p:txBody>
      </p:sp>
      <p:sp>
        <p:nvSpPr>
          <p:cNvPr id="14" name="Shape 10"/>
          <p:cNvSpPr/>
          <p:nvPr/>
        </p:nvSpPr>
        <p:spPr>
          <a:xfrm>
            <a:off x="7502604" y="3022283"/>
            <a:ext cx="6341626" cy="884515"/>
          </a:xfrm>
          <a:prstGeom prst="roundRect">
            <a:avLst>
              <a:gd name="adj" fmla="val 7001"/>
            </a:avLst>
          </a:prstGeom>
          <a:solidFill>
            <a:srgbClr val="FFFFFF"/>
          </a:solidFill>
          <a:ln w="15240">
            <a:solidFill>
              <a:srgbClr val="C0C1D7"/>
            </a:solidFill>
            <a:prstDash val="solid"/>
          </a:ln>
        </p:spPr>
      </p:sp>
      <p:sp>
        <p:nvSpPr>
          <p:cNvPr id="15" name="Shape 11"/>
          <p:cNvSpPr/>
          <p:nvPr/>
        </p:nvSpPr>
        <p:spPr>
          <a:xfrm>
            <a:off x="7517844" y="3037522"/>
            <a:ext cx="589717" cy="854035"/>
          </a:xfrm>
          <a:prstGeom prst="roundRect">
            <a:avLst>
              <a:gd name="adj" fmla="val 7399"/>
            </a:avLst>
          </a:prstGeom>
          <a:solidFill>
            <a:srgbClr val="DADBF1"/>
          </a:solidFill>
          <a:ln/>
        </p:spPr>
      </p:sp>
      <p:pic>
        <p:nvPicPr>
          <p:cNvPr id="16" name="Image 2" descr="preencoded.png"/>
          <p:cNvPicPr>
            <a:picLocks noChangeAspect="1"/>
          </p:cNvPicPr>
          <p:nvPr/>
        </p:nvPicPr>
        <p:blipFill>
          <a:blip r:embed="rId5"/>
          <a:stretch>
            <a:fillRect/>
          </a:stretch>
        </p:blipFill>
        <p:spPr>
          <a:xfrm>
            <a:off x="7698343" y="3326368"/>
            <a:ext cx="221099" cy="276344"/>
          </a:xfrm>
          <a:prstGeom prst="rect">
            <a:avLst/>
          </a:prstGeom>
        </p:spPr>
      </p:pic>
      <p:sp>
        <p:nvSpPr>
          <p:cNvPr id="17" name="Text 12"/>
          <p:cNvSpPr/>
          <p:nvPr/>
        </p:nvSpPr>
        <p:spPr>
          <a:xfrm>
            <a:off x="8254960" y="3184922"/>
            <a:ext cx="5574030" cy="471488"/>
          </a:xfrm>
          <a:prstGeom prst="rect">
            <a:avLst/>
          </a:prstGeom>
          <a:noFill/>
          <a:ln/>
        </p:spPr>
        <p:txBody>
          <a:bodyPr wrap="square" lIns="0" tIns="0" rIns="0" bIns="0" rtlCol="0" anchor="t"/>
          <a:lstStyle/>
          <a:p>
            <a:pPr marL="0" indent="0" algn="l">
              <a:lnSpc>
                <a:spcPts val="1850"/>
              </a:lnSpc>
              <a:buNone/>
            </a:pPr>
            <a:r>
              <a:rPr lang="en-US" sz="1150" b="1" dirty="0">
                <a:solidFill>
                  <a:srgbClr val="272525"/>
                </a:solidFill>
                <a:latin typeface="Inter" pitchFamily="34" charset="0"/>
                <a:ea typeface="Inter" pitchFamily="34" charset="-122"/>
                <a:cs typeface="Inter" pitchFamily="34" charset="-120"/>
              </a:rPr>
              <a:t>Inductive Proximity Sensors:</a:t>
            </a:r>
            <a:r>
              <a:rPr lang="en-US" sz="1150" dirty="0">
                <a:solidFill>
                  <a:srgbClr val="272525"/>
                </a:solidFill>
                <a:latin typeface="Inter" pitchFamily="34" charset="0"/>
                <a:ea typeface="Inter" pitchFamily="34" charset="-122"/>
                <a:cs typeface="Inter" pitchFamily="34" charset="-120"/>
              </a:rPr>
              <a:t> Employed to accurately detect the alignment status of the rail tracks.</a:t>
            </a:r>
            <a:endParaRPr lang="en-US" sz="1150" dirty="0"/>
          </a:p>
        </p:txBody>
      </p:sp>
      <p:sp>
        <p:nvSpPr>
          <p:cNvPr id="18" name="Shape 13"/>
          <p:cNvSpPr/>
          <p:nvPr/>
        </p:nvSpPr>
        <p:spPr>
          <a:xfrm>
            <a:off x="7502604" y="4054197"/>
            <a:ext cx="6341626" cy="884515"/>
          </a:xfrm>
          <a:prstGeom prst="roundRect">
            <a:avLst>
              <a:gd name="adj" fmla="val 7001"/>
            </a:avLst>
          </a:prstGeom>
          <a:solidFill>
            <a:srgbClr val="FFFFFF"/>
          </a:solidFill>
          <a:ln w="15240">
            <a:solidFill>
              <a:srgbClr val="C0C1D7"/>
            </a:solidFill>
            <a:prstDash val="solid"/>
          </a:ln>
        </p:spPr>
      </p:sp>
      <p:sp>
        <p:nvSpPr>
          <p:cNvPr id="19" name="Shape 14"/>
          <p:cNvSpPr/>
          <p:nvPr/>
        </p:nvSpPr>
        <p:spPr>
          <a:xfrm>
            <a:off x="7517844" y="4069437"/>
            <a:ext cx="589717" cy="854035"/>
          </a:xfrm>
          <a:prstGeom prst="roundRect">
            <a:avLst>
              <a:gd name="adj" fmla="val 7399"/>
            </a:avLst>
          </a:prstGeom>
          <a:solidFill>
            <a:srgbClr val="DADBF1"/>
          </a:solidFill>
          <a:ln/>
        </p:spPr>
      </p:sp>
      <p:pic>
        <p:nvPicPr>
          <p:cNvPr id="20" name="Image 3" descr="preencoded.png"/>
          <p:cNvPicPr>
            <a:picLocks noChangeAspect="1"/>
          </p:cNvPicPr>
          <p:nvPr/>
        </p:nvPicPr>
        <p:blipFill>
          <a:blip r:embed="rId6"/>
          <a:stretch>
            <a:fillRect/>
          </a:stretch>
        </p:blipFill>
        <p:spPr>
          <a:xfrm>
            <a:off x="7698343" y="4358283"/>
            <a:ext cx="221099" cy="276344"/>
          </a:xfrm>
          <a:prstGeom prst="rect">
            <a:avLst/>
          </a:prstGeom>
        </p:spPr>
      </p:pic>
      <p:sp>
        <p:nvSpPr>
          <p:cNvPr id="21" name="Text 15"/>
          <p:cNvSpPr/>
          <p:nvPr/>
        </p:nvSpPr>
        <p:spPr>
          <a:xfrm>
            <a:off x="8254960" y="4216837"/>
            <a:ext cx="5574030" cy="471488"/>
          </a:xfrm>
          <a:prstGeom prst="rect">
            <a:avLst/>
          </a:prstGeom>
          <a:noFill/>
          <a:ln/>
        </p:spPr>
        <p:txBody>
          <a:bodyPr wrap="square" lIns="0" tIns="0" rIns="0" bIns="0" rtlCol="0" anchor="t"/>
          <a:lstStyle/>
          <a:p>
            <a:pPr marL="0" indent="0" algn="l">
              <a:lnSpc>
                <a:spcPts val="1850"/>
              </a:lnSpc>
              <a:buNone/>
            </a:pPr>
            <a:r>
              <a:rPr lang="en-US" sz="1150" b="1" dirty="0">
                <a:solidFill>
                  <a:srgbClr val="272525"/>
                </a:solidFill>
                <a:latin typeface="Inter" pitchFamily="34" charset="0"/>
                <a:ea typeface="Inter" pitchFamily="34" charset="-122"/>
                <a:cs typeface="Inter" pitchFamily="34" charset="-120"/>
              </a:rPr>
              <a:t>LoRa Transmitter-Receiver:</a:t>
            </a:r>
            <a:r>
              <a:rPr lang="en-US" sz="1150" dirty="0">
                <a:solidFill>
                  <a:srgbClr val="272525"/>
                </a:solidFill>
                <a:latin typeface="Inter" pitchFamily="34" charset="0"/>
                <a:ea typeface="Inter" pitchFamily="34" charset="-122"/>
                <a:cs typeface="Inter" pitchFamily="34" charset="-120"/>
              </a:rPr>
              <a:t> Enables reliable wireless communication over distances of approximately 1 km for data transmission.</a:t>
            </a:r>
            <a:endParaRPr lang="en-US" sz="1150" dirty="0"/>
          </a:p>
        </p:txBody>
      </p:sp>
      <p:sp>
        <p:nvSpPr>
          <p:cNvPr id="22" name="Shape 16"/>
          <p:cNvSpPr/>
          <p:nvPr/>
        </p:nvSpPr>
        <p:spPr>
          <a:xfrm>
            <a:off x="7502604" y="5086112"/>
            <a:ext cx="6341626" cy="884515"/>
          </a:xfrm>
          <a:prstGeom prst="roundRect">
            <a:avLst>
              <a:gd name="adj" fmla="val 7001"/>
            </a:avLst>
          </a:prstGeom>
          <a:solidFill>
            <a:srgbClr val="FFFFFF"/>
          </a:solidFill>
          <a:ln w="15240">
            <a:solidFill>
              <a:srgbClr val="C0C1D7"/>
            </a:solidFill>
            <a:prstDash val="solid"/>
          </a:ln>
        </p:spPr>
      </p:sp>
      <p:sp>
        <p:nvSpPr>
          <p:cNvPr id="23" name="Shape 17"/>
          <p:cNvSpPr/>
          <p:nvPr/>
        </p:nvSpPr>
        <p:spPr>
          <a:xfrm>
            <a:off x="7517844" y="5101352"/>
            <a:ext cx="589717" cy="854035"/>
          </a:xfrm>
          <a:prstGeom prst="roundRect">
            <a:avLst>
              <a:gd name="adj" fmla="val 7399"/>
            </a:avLst>
          </a:prstGeom>
          <a:solidFill>
            <a:srgbClr val="DADBF1"/>
          </a:solidFill>
          <a:ln/>
        </p:spPr>
      </p:sp>
      <p:pic>
        <p:nvPicPr>
          <p:cNvPr id="24" name="Image 4" descr="preencoded.png"/>
          <p:cNvPicPr>
            <a:picLocks noChangeAspect="1"/>
          </p:cNvPicPr>
          <p:nvPr/>
        </p:nvPicPr>
        <p:blipFill>
          <a:blip r:embed="rId7"/>
          <a:stretch>
            <a:fillRect/>
          </a:stretch>
        </p:blipFill>
        <p:spPr>
          <a:xfrm>
            <a:off x="7698343" y="5390198"/>
            <a:ext cx="221099" cy="276344"/>
          </a:xfrm>
          <a:prstGeom prst="rect">
            <a:avLst/>
          </a:prstGeom>
        </p:spPr>
      </p:pic>
      <p:sp>
        <p:nvSpPr>
          <p:cNvPr id="25" name="Text 18"/>
          <p:cNvSpPr/>
          <p:nvPr/>
        </p:nvSpPr>
        <p:spPr>
          <a:xfrm>
            <a:off x="8254960" y="5248751"/>
            <a:ext cx="5574030" cy="471488"/>
          </a:xfrm>
          <a:prstGeom prst="rect">
            <a:avLst/>
          </a:prstGeom>
          <a:noFill/>
          <a:ln/>
        </p:spPr>
        <p:txBody>
          <a:bodyPr wrap="square" lIns="0" tIns="0" rIns="0" bIns="0" rtlCol="0" anchor="t"/>
          <a:lstStyle/>
          <a:p>
            <a:pPr marL="0" indent="0" algn="l">
              <a:lnSpc>
                <a:spcPts val="1850"/>
              </a:lnSpc>
              <a:buNone/>
            </a:pPr>
            <a:r>
              <a:rPr lang="en-US" sz="1150" b="1" dirty="0">
                <a:solidFill>
                  <a:srgbClr val="272525"/>
                </a:solidFill>
                <a:latin typeface="Inter" pitchFamily="34" charset="0"/>
                <a:ea typeface="Inter" pitchFamily="34" charset="-122"/>
                <a:cs typeface="Inter" pitchFamily="34" charset="-120"/>
              </a:rPr>
              <a:t>Buzzer Alert:</a:t>
            </a:r>
            <a:r>
              <a:rPr lang="en-US" sz="1150" dirty="0">
                <a:solidFill>
                  <a:srgbClr val="272525"/>
                </a:solidFill>
                <a:latin typeface="Inter" pitchFamily="34" charset="0"/>
                <a:ea typeface="Inter" pitchFamily="34" charset="-122"/>
                <a:cs typeface="Inter" pitchFamily="34" charset="-120"/>
              </a:rPr>
              <a:t> Provides immediate audible warning in the pilot's cabin upon detecting misalignment.</a:t>
            </a:r>
            <a:endParaRPr lang="en-US" sz="1150" dirty="0"/>
          </a:p>
        </p:txBody>
      </p:sp>
      <p:sp>
        <p:nvSpPr>
          <p:cNvPr id="26" name="Shape 19"/>
          <p:cNvSpPr/>
          <p:nvPr/>
        </p:nvSpPr>
        <p:spPr>
          <a:xfrm>
            <a:off x="7502604" y="6118027"/>
            <a:ext cx="6341626" cy="884515"/>
          </a:xfrm>
          <a:prstGeom prst="roundRect">
            <a:avLst>
              <a:gd name="adj" fmla="val 7001"/>
            </a:avLst>
          </a:prstGeom>
          <a:solidFill>
            <a:srgbClr val="FFFFFF"/>
          </a:solidFill>
          <a:ln w="15240">
            <a:solidFill>
              <a:srgbClr val="C0C1D7"/>
            </a:solidFill>
            <a:prstDash val="solid"/>
          </a:ln>
        </p:spPr>
      </p:sp>
      <p:sp>
        <p:nvSpPr>
          <p:cNvPr id="27" name="Shape 20"/>
          <p:cNvSpPr/>
          <p:nvPr/>
        </p:nvSpPr>
        <p:spPr>
          <a:xfrm>
            <a:off x="7517844" y="6133267"/>
            <a:ext cx="589717" cy="854035"/>
          </a:xfrm>
          <a:prstGeom prst="roundRect">
            <a:avLst>
              <a:gd name="adj" fmla="val 7399"/>
            </a:avLst>
          </a:prstGeom>
          <a:solidFill>
            <a:srgbClr val="DADBF1"/>
          </a:solidFill>
          <a:ln/>
        </p:spPr>
      </p:sp>
      <p:pic>
        <p:nvPicPr>
          <p:cNvPr id="28" name="Image 5" descr="preencoded.png"/>
          <p:cNvPicPr>
            <a:picLocks noChangeAspect="1"/>
          </p:cNvPicPr>
          <p:nvPr/>
        </p:nvPicPr>
        <p:blipFill>
          <a:blip r:embed="rId8"/>
          <a:stretch>
            <a:fillRect/>
          </a:stretch>
        </p:blipFill>
        <p:spPr>
          <a:xfrm>
            <a:off x="7698343" y="6422112"/>
            <a:ext cx="221099" cy="276344"/>
          </a:xfrm>
          <a:prstGeom prst="rect">
            <a:avLst/>
          </a:prstGeom>
        </p:spPr>
      </p:pic>
      <p:sp>
        <p:nvSpPr>
          <p:cNvPr id="29" name="Text 21"/>
          <p:cNvSpPr/>
          <p:nvPr/>
        </p:nvSpPr>
        <p:spPr>
          <a:xfrm>
            <a:off x="8254960" y="6280666"/>
            <a:ext cx="5574030" cy="471488"/>
          </a:xfrm>
          <a:prstGeom prst="rect">
            <a:avLst/>
          </a:prstGeom>
          <a:noFill/>
          <a:ln/>
        </p:spPr>
        <p:txBody>
          <a:bodyPr wrap="square" lIns="0" tIns="0" rIns="0" bIns="0" rtlCol="0" anchor="t"/>
          <a:lstStyle/>
          <a:p>
            <a:pPr marL="0" indent="0" algn="l">
              <a:lnSpc>
                <a:spcPts val="1850"/>
              </a:lnSpc>
              <a:buNone/>
            </a:pPr>
            <a:r>
              <a:rPr lang="en-US" sz="1150" b="1" dirty="0">
                <a:solidFill>
                  <a:srgbClr val="272525"/>
                </a:solidFill>
                <a:latin typeface="Inter" pitchFamily="34" charset="0"/>
                <a:ea typeface="Inter" pitchFamily="34" charset="-122"/>
                <a:cs typeface="Inter" pitchFamily="34" charset="-120"/>
              </a:rPr>
              <a:t>Prototype Testing:</a:t>
            </a:r>
            <a:r>
              <a:rPr lang="en-US" sz="1150" dirty="0">
                <a:solidFill>
                  <a:srgbClr val="272525"/>
                </a:solidFill>
                <a:latin typeface="Inter" pitchFamily="34" charset="0"/>
                <a:ea typeface="Inter" pitchFamily="34" charset="-122"/>
                <a:cs typeface="Inter" pitchFamily="34" charset="-120"/>
              </a:rPr>
              <a:t> Rigorous testing of the developed system to ensure functionality and reliability.</a:t>
            </a:r>
            <a:endParaRPr lang="en-US" sz="1150" dirty="0"/>
          </a:p>
        </p:txBody>
      </p:sp>
      <p:sp>
        <p:nvSpPr>
          <p:cNvPr id="30" name="Rectangle 29">
            <a:extLst>
              <a:ext uri="{FF2B5EF4-FFF2-40B4-BE49-F238E27FC236}">
                <a16:creationId xmlns:a16="http://schemas.microsoft.com/office/drawing/2014/main" id="{3E1E3FD6-063C-A37E-6EDB-727B71AC1E70}"/>
              </a:ext>
            </a:extLst>
          </p:cNvPr>
          <p:cNvSpPr/>
          <p:nvPr/>
        </p:nvSpPr>
        <p:spPr>
          <a:xfrm>
            <a:off x="12734693" y="7727795"/>
            <a:ext cx="1817648" cy="4237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1520" y="574715"/>
            <a:ext cx="3451384" cy="424577"/>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Results &amp; Discussion</a:t>
            </a:r>
            <a:endParaRPr lang="en-US" sz="2650" dirty="0"/>
          </a:p>
        </p:txBody>
      </p:sp>
      <p:sp>
        <p:nvSpPr>
          <p:cNvPr id="3" name="Text 1"/>
          <p:cNvSpPr/>
          <p:nvPr/>
        </p:nvSpPr>
        <p:spPr>
          <a:xfrm>
            <a:off x="731520" y="1338858"/>
            <a:ext cx="2354937" cy="212169"/>
          </a:xfrm>
          <a:prstGeom prst="rect">
            <a:avLst/>
          </a:prstGeom>
          <a:noFill/>
          <a:ln/>
        </p:spPr>
        <p:txBody>
          <a:bodyPr wrap="none" lIns="0" tIns="0" rIns="0" bIns="0" rtlCol="0" anchor="t"/>
          <a:lstStyle/>
          <a:p>
            <a:pPr marL="0" indent="0" algn="l">
              <a:lnSpc>
                <a:spcPts val="1650"/>
              </a:lnSpc>
              <a:buNone/>
            </a:pPr>
            <a:r>
              <a:rPr lang="en-US" sz="1300" b="1" dirty="0">
                <a:solidFill>
                  <a:srgbClr val="000000"/>
                </a:solidFill>
                <a:latin typeface="Inter Bold" pitchFamily="34" charset="0"/>
                <a:ea typeface="Inter Bold" pitchFamily="34" charset="-122"/>
                <a:cs typeface="Inter Bold" pitchFamily="34" charset="-120"/>
              </a:rPr>
              <a:t>Key Results &amp; Achievements</a:t>
            </a:r>
            <a:endParaRPr lang="en-US" sz="1300" dirty="0"/>
          </a:p>
        </p:txBody>
      </p:sp>
      <p:sp>
        <p:nvSpPr>
          <p:cNvPr id="4" name="Shape 2"/>
          <p:cNvSpPr/>
          <p:nvPr/>
        </p:nvSpPr>
        <p:spPr>
          <a:xfrm>
            <a:off x="731520" y="1703784"/>
            <a:ext cx="4167664" cy="504230"/>
          </a:xfrm>
          <a:prstGeom prst="roundRect">
            <a:avLst>
              <a:gd name="adj" fmla="val 64668"/>
            </a:avLst>
          </a:prstGeom>
          <a:solidFill>
            <a:srgbClr val="DADBF1"/>
          </a:solidFill>
          <a:ln w="7620">
            <a:solidFill>
              <a:srgbClr val="C0C1D7"/>
            </a:solidFill>
            <a:prstDash val="solid"/>
          </a:ln>
        </p:spPr>
      </p:sp>
      <p:sp>
        <p:nvSpPr>
          <p:cNvPr id="5" name="Text 3"/>
          <p:cNvSpPr/>
          <p:nvPr/>
        </p:nvSpPr>
        <p:spPr>
          <a:xfrm>
            <a:off x="874990" y="1847255"/>
            <a:ext cx="3880723" cy="217289"/>
          </a:xfrm>
          <a:prstGeom prst="rect">
            <a:avLst/>
          </a:prstGeom>
          <a:noFill/>
          <a:ln/>
        </p:spPr>
        <p:txBody>
          <a:bodyPr wrap="non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Successful real-time detection of track alignment.</a:t>
            </a:r>
            <a:endParaRPr lang="en-US" sz="1050" dirty="0"/>
          </a:p>
        </p:txBody>
      </p:sp>
      <p:sp>
        <p:nvSpPr>
          <p:cNvPr id="6" name="Shape 4"/>
          <p:cNvSpPr/>
          <p:nvPr/>
        </p:nvSpPr>
        <p:spPr>
          <a:xfrm>
            <a:off x="731520" y="2343864"/>
            <a:ext cx="4167664" cy="721519"/>
          </a:xfrm>
          <a:prstGeom prst="roundRect">
            <a:avLst>
              <a:gd name="adj" fmla="val 45193"/>
            </a:avLst>
          </a:prstGeom>
          <a:solidFill>
            <a:srgbClr val="DADBF1"/>
          </a:solidFill>
          <a:ln w="7620">
            <a:solidFill>
              <a:srgbClr val="C0C1D7"/>
            </a:solidFill>
            <a:prstDash val="solid"/>
          </a:ln>
        </p:spPr>
      </p:sp>
      <p:sp>
        <p:nvSpPr>
          <p:cNvPr id="7" name="Text 5"/>
          <p:cNvSpPr/>
          <p:nvPr/>
        </p:nvSpPr>
        <p:spPr>
          <a:xfrm>
            <a:off x="874990" y="2487335"/>
            <a:ext cx="3880723" cy="434578"/>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Wireless transmission functionality tested within a 1 km range.</a:t>
            </a:r>
            <a:endParaRPr lang="en-US" sz="1050" dirty="0"/>
          </a:p>
        </p:txBody>
      </p:sp>
      <p:sp>
        <p:nvSpPr>
          <p:cNvPr id="8" name="Shape 6"/>
          <p:cNvSpPr/>
          <p:nvPr/>
        </p:nvSpPr>
        <p:spPr>
          <a:xfrm>
            <a:off x="731520" y="3201233"/>
            <a:ext cx="4167664" cy="721519"/>
          </a:xfrm>
          <a:prstGeom prst="roundRect">
            <a:avLst>
              <a:gd name="adj" fmla="val 45193"/>
            </a:avLst>
          </a:prstGeom>
          <a:solidFill>
            <a:srgbClr val="DADBF1"/>
          </a:solidFill>
          <a:ln w="7620">
            <a:solidFill>
              <a:srgbClr val="C0C1D7"/>
            </a:solidFill>
            <a:prstDash val="solid"/>
          </a:ln>
        </p:spPr>
      </p:sp>
      <p:sp>
        <p:nvSpPr>
          <p:cNvPr id="9" name="Text 7"/>
          <p:cNvSpPr/>
          <p:nvPr/>
        </p:nvSpPr>
        <p:spPr>
          <a:xfrm>
            <a:off x="874990" y="3344704"/>
            <a:ext cx="3880723" cy="434578"/>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Immediate pilot notification via LCD, Buzzer, and LED indicators.</a:t>
            </a:r>
            <a:endParaRPr lang="en-US" sz="1050" dirty="0"/>
          </a:p>
        </p:txBody>
      </p:sp>
      <p:sp>
        <p:nvSpPr>
          <p:cNvPr id="10" name="Shape 8"/>
          <p:cNvSpPr/>
          <p:nvPr/>
        </p:nvSpPr>
        <p:spPr>
          <a:xfrm>
            <a:off x="731520" y="4058602"/>
            <a:ext cx="4167664" cy="721519"/>
          </a:xfrm>
          <a:prstGeom prst="roundRect">
            <a:avLst>
              <a:gd name="adj" fmla="val 45193"/>
            </a:avLst>
          </a:prstGeom>
          <a:solidFill>
            <a:srgbClr val="DADBF1"/>
          </a:solidFill>
          <a:ln w="7620">
            <a:solidFill>
              <a:srgbClr val="C0C1D7"/>
            </a:solidFill>
            <a:prstDash val="solid"/>
          </a:ln>
        </p:spPr>
      </p:sp>
      <p:sp>
        <p:nvSpPr>
          <p:cNvPr id="11" name="Text 9"/>
          <p:cNvSpPr/>
          <p:nvPr/>
        </p:nvSpPr>
        <p:spPr>
          <a:xfrm>
            <a:off x="874990" y="4202073"/>
            <a:ext cx="3880723" cy="434578"/>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Significantly reduced response time compared to manual detection methods.</a:t>
            </a:r>
            <a:endParaRPr lang="en-US" sz="1050" dirty="0"/>
          </a:p>
        </p:txBody>
      </p:sp>
      <p:pic>
        <p:nvPicPr>
          <p:cNvPr id="12" name="Image 0" descr="preencoded.png"/>
          <p:cNvPicPr>
            <a:picLocks noChangeAspect="1"/>
          </p:cNvPicPr>
          <p:nvPr/>
        </p:nvPicPr>
        <p:blipFill>
          <a:blip r:embed="rId3"/>
          <a:stretch>
            <a:fillRect/>
          </a:stretch>
        </p:blipFill>
        <p:spPr>
          <a:xfrm>
            <a:off x="1366361" y="5064800"/>
            <a:ext cx="2897862" cy="1630323"/>
          </a:xfrm>
          <a:prstGeom prst="rect">
            <a:avLst/>
          </a:prstGeom>
        </p:spPr>
      </p:pic>
      <p:sp>
        <p:nvSpPr>
          <p:cNvPr id="13" name="Text 10"/>
          <p:cNvSpPr/>
          <p:nvPr/>
        </p:nvSpPr>
        <p:spPr>
          <a:xfrm>
            <a:off x="5238274" y="1338858"/>
            <a:ext cx="2199084" cy="212169"/>
          </a:xfrm>
          <a:prstGeom prst="rect">
            <a:avLst/>
          </a:prstGeom>
          <a:noFill/>
          <a:ln/>
        </p:spPr>
        <p:txBody>
          <a:bodyPr wrap="none" lIns="0" tIns="0" rIns="0" bIns="0" rtlCol="0" anchor="t"/>
          <a:lstStyle/>
          <a:p>
            <a:pPr marL="0" indent="0" algn="l">
              <a:lnSpc>
                <a:spcPts val="1650"/>
              </a:lnSpc>
              <a:buNone/>
            </a:pPr>
            <a:r>
              <a:rPr lang="en-US" sz="1300" b="1" dirty="0">
                <a:solidFill>
                  <a:srgbClr val="000000"/>
                </a:solidFill>
                <a:latin typeface="Inter Bold" pitchFamily="34" charset="0"/>
                <a:ea typeface="Inter Bold" pitchFamily="34" charset="-122"/>
                <a:cs typeface="Inter Bold" pitchFamily="34" charset="-120"/>
              </a:rPr>
              <a:t>Acknowledged Limitations</a:t>
            </a:r>
            <a:endParaRPr lang="en-US" sz="1300" dirty="0"/>
          </a:p>
        </p:txBody>
      </p:sp>
      <p:sp>
        <p:nvSpPr>
          <p:cNvPr id="14" name="Shape 11"/>
          <p:cNvSpPr/>
          <p:nvPr/>
        </p:nvSpPr>
        <p:spPr>
          <a:xfrm>
            <a:off x="5238274" y="1703784"/>
            <a:ext cx="4167664" cy="736759"/>
          </a:xfrm>
          <a:prstGeom prst="roundRect">
            <a:avLst>
              <a:gd name="adj" fmla="val 7745"/>
            </a:avLst>
          </a:prstGeom>
          <a:solidFill>
            <a:srgbClr val="FFFFFF"/>
          </a:solidFill>
          <a:ln w="15240">
            <a:solidFill>
              <a:srgbClr val="C0C1D7"/>
            </a:solidFill>
            <a:prstDash val="solid"/>
          </a:ln>
        </p:spPr>
      </p:sp>
      <p:sp>
        <p:nvSpPr>
          <p:cNvPr id="15" name="Text 12"/>
          <p:cNvSpPr/>
          <p:nvPr/>
        </p:nvSpPr>
        <p:spPr>
          <a:xfrm>
            <a:off x="5389364" y="1854875"/>
            <a:ext cx="3865483" cy="434578"/>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The current system is a prototype, operating at a limited scale.</a:t>
            </a:r>
            <a:endParaRPr lang="en-US" sz="1050" dirty="0"/>
          </a:p>
        </p:txBody>
      </p:sp>
      <p:sp>
        <p:nvSpPr>
          <p:cNvPr id="16" name="Shape 13"/>
          <p:cNvSpPr/>
          <p:nvPr/>
        </p:nvSpPr>
        <p:spPr>
          <a:xfrm>
            <a:off x="5238274" y="2576393"/>
            <a:ext cx="4167664" cy="736759"/>
          </a:xfrm>
          <a:prstGeom prst="roundRect">
            <a:avLst>
              <a:gd name="adj" fmla="val 7745"/>
            </a:avLst>
          </a:prstGeom>
          <a:solidFill>
            <a:srgbClr val="FFFFFF"/>
          </a:solidFill>
          <a:ln w="15240">
            <a:solidFill>
              <a:srgbClr val="C0C1D7"/>
            </a:solidFill>
            <a:prstDash val="solid"/>
          </a:ln>
        </p:spPr>
      </p:sp>
      <p:sp>
        <p:nvSpPr>
          <p:cNvPr id="17" name="Text 14"/>
          <p:cNvSpPr/>
          <p:nvPr/>
        </p:nvSpPr>
        <p:spPr>
          <a:xfrm>
            <a:off x="5389364" y="2727484"/>
            <a:ext cx="3865483" cy="434578"/>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Further development required for comprehensive weatherproofing.</a:t>
            </a:r>
            <a:endParaRPr lang="en-US" sz="1050" dirty="0"/>
          </a:p>
        </p:txBody>
      </p:sp>
      <p:sp>
        <p:nvSpPr>
          <p:cNvPr id="18" name="Shape 15"/>
          <p:cNvSpPr/>
          <p:nvPr/>
        </p:nvSpPr>
        <p:spPr>
          <a:xfrm>
            <a:off x="5238274" y="3449003"/>
            <a:ext cx="4167664" cy="736759"/>
          </a:xfrm>
          <a:prstGeom prst="roundRect">
            <a:avLst>
              <a:gd name="adj" fmla="val 7745"/>
            </a:avLst>
          </a:prstGeom>
          <a:solidFill>
            <a:srgbClr val="FFFFFF"/>
          </a:solidFill>
          <a:ln w="15240">
            <a:solidFill>
              <a:srgbClr val="C0C1D7"/>
            </a:solidFill>
            <a:prstDash val="solid"/>
          </a:ln>
        </p:spPr>
      </p:sp>
      <p:sp>
        <p:nvSpPr>
          <p:cNvPr id="19" name="Text 16"/>
          <p:cNvSpPr/>
          <p:nvPr/>
        </p:nvSpPr>
        <p:spPr>
          <a:xfrm>
            <a:off x="5389364" y="3600093"/>
            <a:ext cx="3865483" cy="434578"/>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Challenges associated with large-scale deployment need to be addressed.</a:t>
            </a:r>
            <a:endParaRPr lang="en-US" sz="1050" dirty="0"/>
          </a:p>
        </p:txBody>
      </p:sp>
      <p:pic>
        <p:nvPicPr>
          <p:cNvPr id="20" name="Image 1" descr="preencoded.png"/>
          <p:cNvPicPr>
            <a:picLocks noChangeAspect="1"/>
          </p:cNvPicPr>
          <p:nvPr/>
        </p:nvPicPr>
        <p:blipFill>
          <a:blip r:embed="rId4"/>
          <a:stretch>
            <a:fillRect/>
          </a:stretch>
        </p:blipFill>
        <p:spPr>
          <a:xfrm>
            <a:off x="5711630" y="4636651"/>
            <a:ext cx="3451456" cy="2766701"/>
          </a:xfrm>
          <a:prstGeom prst="rect">
            <a:avLst/>
          </a:prstGeom>
        </p:spPr>
      </p:pic>
      <p:sp>
        <p:nvSpPr>
          <p:cNvPr id="21" name="Text 17"/>
          <p:cNvSpPr/>
          <p:nvPr/>
        </p:nvSpPr>
        <p:spPr>
          <a:xfrm>
            <a:off x="9745028" y="1325285"/>
            <a:ext cx="4167664" cy="217289"/>
          </a:xfrm>
          <a:prstGeom prst="rect">
            <a:avLst/>
          </a:prstGeom>
          <a:noFill/>
          <a:ln/>
        </p:spPr>
        <p:txBody>
          <a:bodyPr wrap="none" lIns="0" tIns="0" rIns="0" bIns="0" rtlCol="0" anchor="t"/>
          <a:lstStyle/>
          <a:p>
            <a:pPr marL="0" indent="0" algn="l">
              <a:lnSpc>
                <a:spcPts val="1700"/>
              </a:lnSpc>
              <a:buNone/>
            </a:pPr>
            <a:endParaRPr lang="en-US" sz="1050" dirty="0"/>
          </a:p>
        </p:txBody>
      </p:sp>
      <p:pic>
        <p:nvPicPr>
          <p:cNvPr id="22" name="Image 2" descr="preencoded.png"/>
          <p:cNvPicPr>
            <a:picLocks noChangeAspect="1"/>
          </p:cNvPicPr>
          <p:nvPr/>
        </p:nvPicPr>
        <p:blipFill>
          <a:blip r:embed="rId5"/>
          <a:stretch>
            <a:fillRect/>
          </a:stretch>
        </p:blipFill>
        <p:spPr>
          <a:xfrm>
            <a:off x="10700385" y="1796772"/>
            <a:ext cx="2256830" cy="2037874"/>
          </a:xfrm>
          <a:prstGeom prst="rect">
            <a:avLst/>
          </a:prstGeom>
        </p:spPr>
      </p:pic>
      <p:pic>
        <p:nvPicPr>
          <p:cNvPr id="23" name="Image 3" descr="preencoded.png"/>
          <p:cNvPicPr>
            <a:picLocks noChangeAspect="1"/>
          </p:cNvPicPr>
          <p:nvPr/>
        </p:nvPicPr>
        <p:blipFill>
          <a:blip r:embed="rId6"/>
          <a:stretch>
            <a:fillRect/>
          </a:stretch>
        </p:blipFill>
        <p:spPr>
          <a:xfrm>
            <a:off x="10876359" y="4119324"/>
            <a:ext cx="1904881" cy="3386376"/>
          </a:xfrm>
          <a:prstGeom prst="rect">
            <a:avLst/>
          </a:prstGeom>
        </p:spPr>
      </p:pic>
      <p:sp>
        <p:nvSpPr>
          <p:cNvPr id="24" name="Rectangle 23">
            <a:extLst>
              <a:ext uri="{FF2B5EF4-FFF2-40B4-BE49-F238E27FC236}">
                <a16:creationId xmlns:a16="http://schemas.microsoft.com/office/drawing/2014/main" id="{79B889F5-7726-E8BB-F247-E1A04BF2E390}"/>
              </a:ext>
            </a:extLst>
          </p:cNvPr>
          <p:cNvSpPr/>
          <p:nvPr/>
        </p:nvSpPr>
        <p:spPr>
          <a:xfrm>
            <a:off x="12734693" y="7727795"/>
            <a:ext cx="1817648" cy="4237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1520" y="574715"/>
            <a:ext cx="3451384" cy="424577"/>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Results &amp; Discussion</a:t>
            </a:r>
            <a:endParaRPr lang="en-US" sz="2650" dirty="0"/>
          </a:p>
        </p:txBody>
      </p:sp>
      <p:pic>
        <p:nvPicPr>
          <p:cNvPr id="4" name="Image 1" descr="preencoded.png"/>
          <p:cNvPicPr>
            <a:picLocks noChangeAspect="1"/>
          </p:cNvPicPr>
          <p:nvPr/>
        </p:nvPicPr>
        <p:blipFill>
          <a:blip r:embed="rId5"/>
          <a:srcRect l="25208" r="12085"/>
          <a:stretch>
            <a:fillRect/>
          </a:stretch>
        </p:blipFill>
        <p:spPr>
          <a:xfrm>
            <a:off x="750332" y="5438567"/>
            <a:ext cx="3646948" cy="2283416"/>
          </a:xfrm>
          <a:prstGeom prst="rect">
            <a:avLst/>
          </a:prstGeom>
        </p:spPr>
      </p:pic>
      <p:pic>
        <p:nvPicPr>
          <p:cNvPr id="5" name="Image 2" descr="preencoded.png"/>
          <p:cNvPicPr>
            <a:picLocks noChangeAspect="1"/>
          </p:cNvPicPr>
          <p:nvPr/>
        </p:nvPicPr>
        <p:blipFill>
          <a:blip r:embed="rId6"/>
          <a:stretch>
            <a:fillRect/>
          </a:stretch>
        </p:blipFill>
        <p:spPr>
          <a:xfrm>
            <a:off x="10524630" y="2709158"/>
            <a:ext cx="3118887" cy="2535739"/>
          </a:xfrm>
          <a:prstGeom prst="rect">
            <a:avLst/>
          </a:prstGeom>
        </p:spPr>
      </p:pic>
      <p:sp>
        <p:nvSpPr>
          <p:cNvPr id="6" name="Text 1"/>
          <p:cNvSpPr/>
          <p:nvPr/>
        </p:nvSpPr>
        <p:spPr>
          <a:xfrm>
            <a:off x="5238274" y="1338858"/>
            <a:ext cx="1698188" cy="212169"/>
          </a:xfrm>
          <a:prstGeom prst="rect">
            <a:avLst/>
          </a:prstGeom>
          <a:noFill/>
          <a:ln/>
        </p:spPr>
        <p:txBody>
          <a:bodyPr wrap="none" lIns="0" tIns="0" rIns="0" bIns="0" rtlCol="0" anchor="t"/>
          <a:lstStyle/>
          <a:p>
            <a:pPr marL="0" indent="0" algn="l">
              <a:lnSpc>
                <a:spcPts val="1650"/>
              </a:lnSpc>
              <a:buNone/>
            </a:pPr>
            <a:r>
              <a:rPr lang="en-US" sz="1300" b="1" dirty="0">
                <a:solidFill>
                  <a:srgbClr val="000000"/>
                </a:solidFill>
                <a:latin typeface="Inter Bold" pitchFamily="34" charset="0"/>
                <a:ea typeface="Inter Bold" pitchFamily="34" charset="-122"/>
                <a:cs typeface="Inter Bold" pitchFamily="34" charset="-120"/>
              </a:rPr>
              <a:t> </a:t>
            </a:r>
            <a:endParaRPr lang="en-US" sz="1300" dirty="0"/>
          </a:p>
        </p:txBody>
      </p:sp>
      <p:pic>
        <p:nvPicPr>
          <p:cNvPr id="7" name="Image 3" descr="preencoded.png"/>
          <p:cNvPicPr>
            <a:picLocks noChangeAspect="1"/>
          </p:cNvPicPr>
          <p:nvPr/>
        </p:nvPicPr>
        <p:blipFill>
          <a:blip r:embed="rId7"/>
          <a:srcRect l="19395" r="10040"/>
          <a:stretch>
            <a:fillRect/>
          </a:stretch>
        </p:blipFill>
        <p:spPr>
          <a:xfrm>
            <a:off x="6255574" y="5432756"/>
            <a:ext cx="2808188" cy="2238866"/>
          </a:xfrm>
          <a:prstGeom prst="rect">
            <a:avLst/>
          </a:prstGeom>
        </p:spPr>
      </p:pic>
      <p:pic>
        <p:nvPicPr>
          <p:cNvPr id="8" name="Image 4" descr="preencoded.png"/>
          <p:cNvPicPr>
            <a:picLocks noChangeAspect="1"/>
          </p:cNvPicPr>
          <p:nvPr/>
        </p:nvPicPr>
        <p:blipFill>
          <a:blip r:embed="rId8"/>
          <a:srcRect l="11980" r="10037"/>
          <a:stretch>
            <a:fillRect/>
          </a:stretch>
        </p:blipFill>
        <p:spPr>
          <a:xfrm>
            <a:off x="10461616" y="5432756"/>
            <a:ext cx="3181901" cy="2295039"/>
          </a:xfrm>
          <a:prstGeom prst="rect">
            <a:avLst/>
          </a:prstGeom>
        </p:spPr>
      </p:pic>
      <p:sp>
        <p:nvSpPr>
          <p:cNvPr id="9" name="Text 2"/>
          <p:cNvSpPr/>
          <p:nvPr/>
        </p:nvSpPr>
        <p:spPr>
          <a:xfrm>
            <a:off x="9745028" y="1325285"/>
            <a:ext cx="4167664" cy="217289"/>
          </a:xfrm>
          <a:prstGeom prst="rect">
            <a:avLst/>
          </a:prstGeom>
          <a:noFill/>
          <a:ln/>
        </p:spPr>
        <p:txBody>
          <a:bodyPr wrap="none" lIns="0" tIns="0" rIns="0" bIns="0" rtlCol="0" anchor="t"/>
          <a:lstStyle/>
          <a:p>
            <a:pPr marL="0" indent="0" algn="l">
              <a:lnSpc>
                <a:spcPts val="1700"/>
              </a:lnSpc>
              <a:buNone/>
            </a:pPr>
            <a:endParaRPr lang="en-US" sz="1050" dirty="0"/>
          </a:p>
        </p:txBody>
      </p:sp>
      <p:sp>
        <p:nvSpPr>
          <p:cNvPr id="12" name="Rectangle 11">
            <a:extLst>
              <a:ext uri="{FF2B5EF4-FFF2-40B4-BE49-F238E27FC236}">
                <a16:creationId xmlns:a16="http://schemas.microsoft.com/office/drawing/2014/main" id="{2349FD37-7A02-B258-A46C-9594D030F183}"/>
              </a:ext>
            </a:extLst>
          </p:cNvPr>
          <p:cNvSpPr/>
          <p:nvPr/>
        </p:nvSpPr>
        <p:spPr>
          <a:xfrm>
            <a:off x="12734693" y="7727795"/>
            <a:ext cx="1817648" cy="4237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96218936-3C62-B73C-1352-5AD4DFC7BF87}"/>
              </a:ext>
            </a:extLst>
          </p:cNvPr>
          <p:cNvPicPr>
            <a:picLocks noChangeAspect="1"/>
          </p:cNvPicPr>
          <p:nvPr/>
        </p:nvPicPr>
        <p:blipFill>
          <a:blip r:embed="rId9"/>
          <a:srcRect t="26072"/>
          <a:stretch>
            <a:fillRect/>
          </a:stretch>
        </p:blipFill>
        <p:spPr>
          <a:xfrm>
            <a:off x="750332" y="1126676"/>
            <a:ext cx="3077364" cy="4044542"/>
          </a:xfrm>
          <a:prstGeom prst="rect">
            <a:avLst/>
          </a:prstGeom>
        </p:spPr>
      </p:pic>
      <p:pic>
        <p:nvPicPr>
          <p:cNvPr id="15" name="VID20250824162727">
            <a:hlinkClick r:id="" action="ppaction://media"/>
            <a:extLst>
              <a:ext uri="{FF2B5EF4-FFF2-40B4-BE49-F238E27FC236}">
                <a16:creationId xmlns:a16="http://schemas.microsoft.com/office/drawing/2014/main" id="{C4C7CE11-B91A-5FF4-D423-72AC141F1924}"/>
              </a:ext>
            </a:extLst>
          </p:cNvPr>
          <p:cNvPicPr>
            <a:picLocks noChangeAspect="1"/>
          </p:cNvPicPr>
          <p:nvPr>
            <a:videoFile r:link="rId2"/>
            <p:extLst>
              <p:ext uri="{DAA4B4D4-6D71-4841-9C94-3DE7FCFB9230}">
                <p14:media xmlns:p14="http://schemas.microsoft.com/office/powerpoint/2010/main" r:embed="rId1"/>
              </p:ext>
            </p:extLst>
          </p:nvPr>
        </p:nvPicPr>
        <p:blipFill>
          <a:blip r:embed="rId10"/>
          <a:srcRect t="24916" b="24916"/>
          <a:stretch>
            <a:fillRect/>
          </a:stretch>
        </p:blipFill>
        <p:spPr>
          <a:xfrm>
            <a:off x="5390720" y="787003"/>
            <a:ext cx="3570885" cy="41084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5207EED9-26BE-C35C-164C-BCD974D35CBB}"/>
              </a:ext>
            </a:extLst>
          </p:cNvPr>
          <p:cNvPicPr>
            <a:picLocks noChangeAspect="1"/>
          </p:cNvPicPr>
          <p:nvPr/>
        </p:nvPicPr>
        <p:blipFill>
          <a:blip r:embed="rId11"/>
          <a:srcRect t="36992" b="37163"/>
          <a:stretch>
            <a:fillRect/>
          </a:stretch>
        </p:blipFill>
        <p:spPr>
          <a:xfrm>
            <a:off x="9745028" y="370461"/>
            <a:ext cx="3898232" cy="212693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5"/>
                                        </p:tgtEl>
                                      </p:cBhvr>
                                    </p:cmd>
                                  </p:childTnLst>
                                </p:cTn>
                              </p:par>
                            </p:childTnLst>
                          </p:cTn>
                        </p:par>
                      </p:childTnLst>
                    </p:cTn>
                  </p:par>
                </p:childTnLst>
              </p:cTn>
              <p:nextCondLst>
                <p:cond evt="onClick" delay="0">
                  <p:tgtEl>
                    <p:spTgt spid="15"/>
                  </p:tgtEl>
                </p:cond>
              </p:nextCondLst>
            </p:seq>
            <p:video>
              <p:cMediaNode vol="0" mute="1">
                <p:cTn id="7" fill="hold" display="0">
                  <p:stCondLst>
                    <p:cond delay="indefinite"/>
                  </p:stCondLst>
                </p:cTn>
                <p:tgtEl>
                  <p:spTgt spid="1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7241" y="619125"/>
            <a:ext cx="5941695" cy="491966"/>
          </a:xfrm>
          <a:prstGeom prst="rect">
            <a:avLst/>
          </a:prstGeom>
          <a:noFill/>
          <a:ln/>
        </p:spPr>
        <p:txBody>
          <a:bodyPr wrap="none" lIns="0" tIns="0" rIns="0" bIns="0" rtlCol="0" anchor="t"/>
          <a:lstStyle/>
          <a:p>
            <a:pPr marL="0" indent="0" algn="l">
              <a:lnSpc>
                <a:spcPts val="3850"/>
              </a:lnSpc>
              <a:buNone/>
            </a:pPr>
            <a:r>
              <a:rPr lang="en-US" sz="3050" b="1" dirty="0">
                <a:solidFill>
                  <a:srgbClr val="000000"/>
                </a:solidFill>
                <a:latin typeface="Inter Bold" pitchFamily="34" charset="0"/>
                <a:ea typeface="Inter Bold" pitchFamily="34" charset="-122"/>
                <a:cs typeface="Inter Bold" pitchFamily="34" charset="-120"/>
              </a:rPr>
              <a:t>Prototype / Process Developed</a:t>
            </a:r>
            <a:endParaRPr lang="en-US" sz="3050" dirty="0"/>
          </a:p>
        </p:txBody>
      </p:sp>
      <p:sp>
        <p:nvSpPr>
          <p:cNvPr id="3" name="Text 1"/>
          <p:cNvSpPr/>
          <p:nvPr/>
        </p:nvSpPr>
        <p:spPr>
          <a:xfrm>
            <a:off x="787241" y="1347192"/>
            <a:ext cx="3149322" cy="393621"/>
          </a:xfrm>
          <a:prstGeom prst="rect">
            <a:avLst/>
          </a:prstGeom>
          <a:noFill/>
          <a:ln/>
        </p:spPr>
        <p:txBody>
          <a:bodyPr wrap="none" lIns="0" tIns="0" rIns="0" bIns="0" rtlCol="0" anchor="t"/>
          <a:lstStyle/>
          <a:p>
            <a:pPr marL="0" indent="0" algn="l">
              <a:lnSpc>
                <a:spcPts val="3050"/>
              </a:lnSpc>
              <a:buNone/>
            </a:pPr>
            <a:r>
              <a:rPr lang="en-US" sz="2450" b="1" dirty="0">
                <a:solidFill>
                  <a:srgbClr val="000000"/>
                </a:solidFill>
                <a:latin typeface="Inter Bold" pitchFamily="34" charset="0"/>
                <a:ea typeface="Inter Bold" pitchFamily="34" charset="-122"/>
                <a:cs typeface="Inter Bold" pitchFamily="34" charset="-120"/>
              </a:rPr>
              <a:t>Prototype Features</a:t>
            </a:r>
            <a:endParaRPr lang="en-US" sz="2450" dirty="0"/>
          </a:p>
        </p:txBody>
      </p:sp>
      <p:pic>
        <p:nvPicPr>
          <p:cNvPr id="4" name="Image 0" descr="preencoded.png"/>
          <p:cNvPicPr>
            <a:picLocks noChangeAspect="1"/>
          </p:cNvPicPr>
          <p:nvPr/>
        </p:nvPicPr>
        <p:blipFill>
          <a:blip r:embed="rId3"/>
          <a:stretch>
            <a:fillRect/>
          </a:stretch>
        </p:blipFill>
        <p:spPr>
          <a:xfrm>
            <a:off x="787241" y="1976914"/>
            <a:ext cx="393621" cy="393621"/>
          </a:xfrm>
          <a:prstGeom prst="rect">
            <a:avLst/>
          </a:prstGeom>
        </p:spPr>
      </p:pic>
      <p:sp>
        <p:nvSpPr>
          <p:cNvPr id="5" name="Text 2"/>
          <p:cNvSpPr/>
          <p:nvPr/>
        </p:nvSpPr>
        <p:spPr>
          <a:xfrm>
            <a:off x="787241" y="2567345"/>
            <a:ext cx="2870478" cy="245983"/>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Motorized Point Switch Model</a:t>
            </a:r>
            <a:endParaRPr lang="en-US" sz="1500" dirty="0"/>
          </a:p>
        </p:txBody>
      </p:sp>
      <p:sp>
        <p:nvSpPr>
          <p:cNvPr id="6" name="Text 3"/>
          <p:cNvSpPr/>
          <p:nvPr/>
        </p:nvSpPr>
        <p:spPr>
          <a:xfrm>
            <a:off x="787241" y="2907744"/>
            <a:ext cx="6429494" cy="503873"/>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A miniature model of a point switch controlled by a servo motor, enabling precise operation and simulation of real-world rail movements.</a:t>
            </a:r>
            <a:endParaRPr lang="en-US" sz="1200" dirty="0"/>
          </a:p>
        </p:txBody>
      </p:sp>
      <p:pic>
        <p:nvPicPr>
          <p:cNvPr id="7" name="Image 1" descr="preencoded.png"/>
          <p:cNvPicPr>
            <a:picLocks noChangeAspect="1"/>
          </p:cNvPicPr>
          <p:nvPr/>
        </p:nvPicPr>
        <p:blipFill>
          <a:blip r:embed="rId4"/>
          <a:stretch>
            <a:fillRect/>
          </a:stretch>
        </p:blipFill>
        <p:spPr>
          <a:xfrm>
            <a:off x="7413546" y="1976914"/>
            <a:ext cx="393621" cy="393621"/>
          </a:xfrm>
          <a:prstGeom prst="rect">
            <a:avLst/>
          </a:prstGeom>
        </p:spPr>
      </p:pic>
      <p:sp>
        <p:nvSpPr>
          <p:cNvPr id="8" name="Text 4"/>
          <p:cNvSpPr/>
          <p:nvPr/>
        </p:nvSpPr>
        <p:spPr>
          <a:xfrm>
            <a:off x="7413546" y="2567345"/>
            <a:ext cx="2695456" cy="245983"/>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Inductive Proximity Sensors</a:t>
            </a:r>
            <a:endParaRPr lang="en-US" sz="1500" dirty="0"/>
          </a:p>
        </p:txBody>
      </p:sp>
      <p:sp>
        <p:nvSpPr>
          <p:cNvPr id="9" name="Text 5"/>
          <p:cNvSpPr/>
          <p:nvPr/>
        </p:nvSpPr>
        <p:spPr>
          <a:xfrm>
            <a:off x="7413546" y="2907744"/>
            <a:ext cx="6429613" cy="503873"/>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Sensors positioned at the switch junction to accurately detect the physical alignment or misalignment of the rail tracks.</a:t>
            </a:r>
            <a:endParaRPr lang="en-US" sz="1200" dirty="0"/>
          </a:p>
        </p:txBody>
      </p:sp>
      <p:pic>
        <p:nvPicPr>
          <p:cNvPr id="10" name="Image 2" descr="preencoded.png"/>
          <p:cNvPicPr>
            <a:picLocks noChangeAspect="1"/>
          </p:cNvPicPr>
          <p:nvPr/>
        </p:nvPicPr>
        <p:blipFill>
          <a:blip r:embed="rId5"/>
          <a:stretch>
            <a:fillRect/>
          </a:stretch>
        </p:blipFill>
        <p:spPr>
          <a:xfrm>
            <a:off x="787241" y="3726537"/>
            <a:ext cx="393621" cy="393621"/>
          </a:xfrm>
          <a:prstGeom prst="rect">
            <a:avLst/>
          </a:prstGeom>
        </p:spPr>
      </p:pic>
      <p:sp>
        <p:nvSpPr>
          <p:cNvPr id="11" name="Text 6"/>
          <p:cNvSpPr/>
          <p:nvPr/>
        </p:nvSpPr>
        <p:spPr>
          <a:xfrm>
            <a:off x="787241" y="4316968"/>
            <a:ext cx="2130147" cy="245983"/>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LoRa Wireless Module</a:t>
            </a:r>
            <a:endParaRPr lang="en-US" sz="1500" dirty="0"/>
          </a:p>
        </p:txBody>
      </p:sp>
      <p:sp>
        <p:nvSpPr>
          <p:cNvPr id="12" name="Text 7"/>
          <p:cNvSpPr/>
          <p:nvPr/>
        </p:nvSpPr>
        <p:spPr>
          <a:xfrm>
            <a:off x="787241" y="4657368"/>
            <a:ext cx="6429494" cy="503873"/>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An integrated LoRa module facilitating long-range, low-power wireless communication for data transmission.</a:t>
            </a:r>
            <a:endParaRPr lang="en-US" sz="1200" dirty="0"/>
          </a:p>
        </p:txBody>
      </p:sp>
      <p:pic>
        <p:nvPicPr>
          <p:cNvPr id="13" name="Image 3" descr="preencoded.png"/>
          <p:cNvPicPr>
            <a:picLocks noChangeAspect="1"/>
          </p:cNvPicPr>
          <p:nvPr/>
        </p:nvPicPr>
        <p:blipFill>
          <a:blip r:embed="rId6"/>
          <a:stretch>
            <a:fillRect/>
          </a:stretch>
        </p:blipFill>
        <p:spPr>
          <a:xfrm>
            <a:off x="7413546" y="3726537"/>
            <a:ext cx="393621" cy="393621"/>
          </a:xfrm>
          <a:prstGeom prst="rect">
            <a:avLst/>
          </a:prstGeom>
        </p:spPr>
      </p:pic>
      <p:sp>
        <p:nvSpPr>
          <p:cNvPr id="14" name="Text 8"/>
          <p:cNvSpPr/>
          <p:nvPr/>
        </p:nvSpPr>
        <p:spPr>
          <a:xfrm>
            <a:off x="7413546" y="4316968"/>
            <a:ext cx="1968341" cy="245983"/>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Cabin Alert System</a:t>
            </a:r>
            <a:endParaRPr lang="en-US" sz="1500" dirty="0"/>
          </a:p>
        </p:txBody>
      </p:sp>
      <p:sp>
        <p:nvSpPr>
          <p:cNvPr id="15" name="Text 9"/>
          <p:cNvSpPr/>
          <p:nvPr/>
        </p:nvSpPr>
        <p:spPr>
          <a:xfrm>
            <a:off x="7413546" y="4657368"/>
            <a:ext cx="6429613" cy="503873"/>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An alert system comprising an LCD display for text messages, LED indicators for visual cues, and a buzzer for audible warnings within the pilot's cabin.</a:t>
            </a:r>
            <a:endParaRPr lang="en-US" sz="1200" dirty="0"/>
          </a:p>
        </p:txBody>
      </p:sp>
      <p:sp>
        <p:nvSpPr>
          <p:cNvPr id="16" name="Text 10"/>
          <p:cNvSpPr/>
          <p:nvPr/>
        </p:nvSpPr>
        <p:spPr>
          <a:xfrm>
            <a:off x="787241" y="5397341"/>
            <a:ext cx="3149322" cy="393621"/>
          </a:xfrm>
          <a:prstGeom prst="rect">
            <a:avLst/>
          </a:prstGeom>
          <a:noFill/>
          <a:ln/>
        </p:spPr>
        <p:txBody>
          <a:bodyPr wrap="none" lIns="0" tIns="0" rIns="0" bIns="0" rtlCol="0" anchor="t"/>
          <a:lstStyle/>
          <a:p>
            <a:pPr marL="0" indent="0" algn="l">
              <a:lnSpc>
                <a:spcPts val="3050"/>
              </a:lnSpc>
              <a:buNone/>
            </a:pPr>
            <a:r>
              <a:rPr lang="en-US" sz="2450" b="1" dirty="0">
                <a:solidFill>
                  <a:srgbClr val="000000"/>
                </a:solidFill>
                <a:latin typeface="Inter Bold" pitchFamily="34" charset="0"/>
                <a:ea typeface="Inter Bold" pitchFamily="34" charset="-122"/>
                <a:cs typeface="Inter Bold" pitchFamily="34" charset="-120"/>
              </a:rPr>
              <a:t>Process Flow</a:t>
            </a:r>
            <a:endParaRPr lang="en-US" sz="2450" dirty="0"/>
          </a:p>
        </p:txBody>
      </p:sp>
      <p:pic>
        <p:nvPicPr>
          <p:cNvPr id="17" name="Image 4" descr="preencoded.png"/>
          <p:cNvPicPr>
            <a:picLocks noChangeAspect="1"/>
          </p:cNvPicPr>
          <p:nvPr/>
        </p:nvPicPr>
        <p:blipFill>
          <a:blip r:embed="rId7"/>
          <a:stretch>
            <a:fillRect/>
          </a:stretch>
        </p:blipFill>
        <p:spPr>
          <a:xfrm>
            <a:off x="787241" y="6027063"/>
            <a:ext cx="157401" cy="196810"/>
          </a:xfrm>
          <a:prstGeom prst="rect">
            <a:avLst/>
          </a:prstGeom>
        </p:spPr>
      </p:pic>
      <p:sp>
        <p:nvSpPr>
          <p:cNvPr id="18" name="Shape 11"/>
          <p:cNvSpPr/>
          <p:nvPr/>
        </p:nvSpPr>
        <p:spPr>
          <a:xfrm>
            <a:off x="787241" y="6271736"/>
            <a:ext cx="4246959" cy="22860"/>
          </a:xfrm>
          <a:prstGeom prst="rect">
            <a:avLst/>
          </a:prstGeom>
          <a:solidFill>
            <a:srgbClr val="4950BC"/>
          </a:solidFill>
          <a:ln/>
        </p:spPr>
      </p:sp>
      <p:sp>
        <p:nvSpPr>
          <p:cNvPr id="19" name="Text 12"/>
          <p:cNvSpPr/>
          <p:nvPr/>
        </p:nvSpPr>
        <p:spPr>
          <a:xfrm>
            <a:off x="787241" y="6396157"/>
            <a:ext cx="1968341" cy="245983"/>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Train Approaches</a:t>
            </a:r>
            <a:endParaRPr lang="en-US" sz="1500" dirty="0"/>
          </a:p>
        </p:txBody>
      </p:sp>
      <p:sp>
        <p:nvSpPr>
          <p:cNvPr id="20" name="Text 13"/>
          <p:cNvSpPr/>
          <p:nvPr/>
        </p:nvSpPr>
        <p:spPr>
          <a:xfrm>
            <a:off x="787241" y="6736556"/>
            <a:ext cx="4246959" cy="503873"/>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As the train approaches the point switch (within approximately 1 km range), the system activates.</a:t>
            </a:r>
            <a:endParaRPr lang="en-US" sz="1200" dirty="0"/>
          </a:p>
        </p:txBody>
      </p:sp>
      <p:pic>
        <p:nvPicPr>
          <p:cNvPr id="21" name="Image 5" descr="preencoded.png"/>
          <p:cNvPicPr>
            <a:picLocks noChangeAspect="1"/>
          </p:cNvPicPr>
          <p:nvPr/>
        </p:nvPicPr>
        <p:blipFill>
          <a:blip r:embed="rId8"/>
          <a:stretch>
            <a:fillRect/>
          </a:stretch>
        </p:blipFill>
        <p:spPr>
          <a:xfrm>
            <a:off x="5191601" y="6027063"/>
            <a:ext cx="157401" cy="196810"/>
          </a:xfrm>
          <a:prstGeom prst="rect">
            <a:avLst/>
          </a:prstGeom>
        </p:spPr>
      </p:pic>
      <p:sp>
        <p:nvSpPr>
          <p:cNvPr id="22" name="Shape 14"/>
          <p:cNvSpPr/>
          <p:nvPr/>
        </p:nvSpPr>
        <p:spPr>
          <a:xfrm>
            <a:off x="5191601" y="6271736"/>
            <a:ext cx="4247078" cy="22860"/>
          </a:xfrm>
          <a:prstGeom prst="rect">
            <a:avLst/>
          </a:prstGeom>
          <a:solidFill>
            <a:srgbClr val="4950BC"/>
          </a:solidFill>
          <a:ln/>
        </p:spPr>
      </p:sp>
      <p:sp>
        <p:nvSpPr>
          <p:cNvPr id="23" name="Text 15"/>
          <p:cNvSpPr/>
          <p:nvPr/>
        </p:nvSpPr>
        <p:spPr>
          <a:xfrm>
            <a:off x="5191601" y="6396157"/>
            <a:ext cx="3462337" cy="245983"/>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Sensor Checks &amp; Data Transmission</a:t>
            </a:r>
            <a:endParaRPr lang="en-US" sz="1500" dirty="0"/>
          </a:p>
        </p:txBody>
      </p:sp>
      <p:sp>
        <p:nvSpPr>
          <p:cNvPr id="24" name="Text 16"/>
          <p:cNvSpPr/>
          <p:nvPr/>
        </p:nvSpPr>
        <p:spPr>
          <a:xfrm>
            <a:off x="5191601" y="6736556"/>
            <a:ext cx="4247078" cy="755809"/>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The inductive proximity sensors check the alignment of the point switch, and the data is wirelessly transmitted via the LoRa module.</a:t>
            </a:r>
            <a:endParaRPr lang="en-US" sz="1200" dirty="0"/>
          </a:p>
        </p:txBody>
      </p:sp>
      <p:pic>
        <p:nvPicPr>
          <p:cNvPr id="25" name="Image 6" descr="preencoded.png"/>
          <p:cNvPicPr>
            <a:picLocks noChangeAspect="1"/>
          </p:cNvPicPr>
          <p:nvPr/>
        </p:nvPicPr>
        <p:blipFill>
          <a:blip r:embed="rId9"/>
          <a:stretch>
            <a:fillRect/>
          </a:stretch>
        </p:blipFill>
        <p:spPr>
          <a:xfrm>
            <a:off x="9596080" y="6027063"/>
            <a:ext cx="157401" cy="196810"/>
          </a:xfrm>
          <a:prstGeom prst="rect">
            <a:avLst/>
          </a:prstGeom>
        </p:spPr>
      </p:pic>
      <p:sp>
        <p:nvSpPr>
          <p:cNvPr id="26" name="Shape 17"/>
          <p:cNvSpPr/>
          <p:nvPr/>
        </p:nvSpPr>
        <p:spPr>
          <a:xfrm>
            <a:off x="9596080" y="6271736"/>
            <a:ext cx="4246959" cy="22860"/>
          </a:xfrm>
          <a:prstGeom prst="rect">
            <a:avLst/>
          </a:prstGeom>
          <a:solidFill>
            <a:srgbClr val="4950BC"/>
          </a:solidFill>
          <a:ln/>
        </p:spPr>
      </p:sp>
      <p:sp>
        <p:nvSpPr>
          <p:cNvPr id="27" name="Text 18"/>
          <p:cNvSpPr/>
          <p:nvPr/>
        </p:nvSpPr>
        <p:spPr>
          <a:xfrm>
            <a:off x="9596080" y="6396157"/>
            <a:ext cx="1968341" cy="245983"/>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Pilot Receives Alert</a:t>
            </a:r>
            <a:endParaRPr lang="en-US" sz="1500" dirty="0"/>
          </a:p>
        </p:txBody>
      </p:sp>
      <p:sp>
        <p:nvSpPr>
          <p:cNvPr id="28" name="Text 19"/>
          <p:cNvSpPr/>
          <p:nvPr/>
        </p:nvSpPr>
        <p:spPr>
          <a:xfrm>
            <a:off x="9596080" y="6736556"/>
            <a:ext cx="4246959" cy="755809"/>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The locomotive pilot immediately receives an alert in their cabin, indicating either 'Track Detected' (aligned) or 'Track Not Detected' (misaligned).</a:t>
            </a:r>
            <a:endParaRPr lang="en-US" sz="1200" dirty="0"/>
          </a:p>
        </p:txBody>
      </p:sp>
      <p:sp>
        <p:nvSpPr>
          <p:cNvPr id="29" name="Rectangle 28">
            <a:extLst>
              <a:ext uri="{FF2B5EF4-FFF2-40B4-BE49-F238E27FC236}">
                <a16:creationId xmlns:a16="http://schemas.microsoft.com/office/drawing/2014/main" id="{4D7C90F9-61E1-8AC5-4AEF-E14A05543452}"/>
              </a:ext>
            </a:extLst>
          </p:cNvPr>
          <p:cNvSpPr/>
          <p:nvPr/>
        </p:nvSpPr>
        <p:spPr>
          <a:xfrm>
            <a:off x="12734693" y="7727795"/>
            <a:ext cx="1817648" cy="4237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822019"/>
            <a:ext cx="7489508"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Conferences / Publications</a:t>
            </a:r>
            <a:endParaRPr lang="en-US" sz="4450" dirty="0"/>
          </a:p>
        </p:txBody>
      </p:sp>
      <p:sp>
        <p:nvSpPr>
          <p:cNvPr id="3" name="Text 1"/>
          <p:cNvSpPr/>
          <p:nvPr/>
        </p:nvSpPr>
        <p:spPr>
          <a:xfrm>
            <a:off x="793790" y="3984427"/>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Text 2"/>
          <p:cNvSpPr/>
          <p:nvPr/>
        </p:nvSpPr>
        <p:spPr>
          <a:xfrm>
            <a:off x="793790" y="460248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IEEE Conference on Intelligent Transportation Systems.</a:t>
            </a:r>
            <a:endParaRPr lang="en-US" sz="1750" dirty="0"/>
          </a:p>
        </p:txBody>
      </p:sp>
      <p:sp>
        <p:nvSpPr>
          <p:cNvPr id="5" name="Text 3"/>
          <p:cNvSpPr/>
          <p:nvPr/>
        </p:nvSpPr>
        <p:spPr>
          <a:xfrm>
            <a:off x="793790" y="504467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Naan Mudhalvan 4.0 Hackathon Winner.</a:t>
            </a:r>
            <a:endParaRPr lang="en-US" sz="1750" dirty="0"/>
          </a:p>
        </p:txBody>
      </p:sp>
      <p:sp>
        <p:nvSpPr>
          <p:cNvPr id="6" name="Rectangle 5">
            <a:extLst>
              <a:ext uri="{FF2B5EF4-FFF2-40B4-BE49-F238E27FC236}">
                <a16:creationId xmlns:a16="http://schemas.microsoft.com/office/drawing/2014/main" id="{2063D2BD-2479-495B-E11C-66BB15B4453E}"/>
              </a:ext>
            </a:extLst>
          </p:cNvPr>
          <p:cNvSpPr/>
          <p:nvPr/>
        </p:nvSpPr>
        <p:spPr>
          <a:xfrm>
            <a:off x="12734693" y="7727795"/>
            <a:ext cx="1817648" cy="4237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075" y="623173"/>
            <a:ext cx="6460093" cy="708065"/>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Outcomes / Conclusion</a:t>
            </a:r>
            <a:endParaRPr lang="en-US" sz="4450" dirty="0"/>
          </a:p>
        </p:txBody>
      </p:sp>
      <p:pic>
        <p:nvPicPr>
          <p:cNvPr id="3" name="Image 0" descr="preencoded.png"/>
          <p:cNvPicPr>
            <a:picLocks noChangeAspect="1"/>
          </p:cNvPicPr>
          <p:nvPr/>
        </p:nvPicPr>
        <p:blipFill>
          <a:blip r:embed="rId3"/>
          <a:stretch>
            <a:fillRect/>
          </a:stretch>
        </p:blipFill>
        <p:spPr>
          <a:xfrm>
            <a:off x="793075" y="1784390"/>
            <a:ext cx="4159210" cy="2570559"/>
          </a:xfrm>
          <a:prstGeom prst="rect">
            <a:avLst/>
          </a:prstGeom>
        </p:spPr>
      </p:pic>
      <p:sp>
        <p:nvSpPr>
          <p:cNvPr id="4" name="Text 1"/>
          <p:cNvSpPr/>
          <p:nvPr/>
        </p:nvSpPr>
        <p:spPr>
          <a:xfrm>
            <a:off x="793075" y="4581525"/>
            <a:ext cx="2832616" cy="35397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Outcomes</a:t>
            </a:r>
            <a:endParaRPr lang="en-US" sz="2200" dirty="0"/>
          </a:p>
        </p:txBody>
      </p:sp>
      <p:sp>
        <p:nvSpPr>
          <p:cNvPr id="5" name="Text 2"/>
          <p:cNvSpPr/>
          <p:nvPr/>
        </p:nvSpPr>
        <p:spPr>
          <a:xfrm>
            <a:off x="793075" y="5071467"/>
            <a:ext cx="4159210" cy="1812131"/>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project successfully developed a functional prototype that provides real-time wireless alerts for railway point switch alignment, enhancing immediate operational awareness.</a:t>
            </a:r>
            <a:endParaRPr lang="en-US" sz="1750" dirty="0"/>
          </a:p>
        </p:txBody>
      </p:sp>
      <p:pic>
        <p:nvPicPr>
          <p:cNvPr id="6" name="Image 1" descr="preencoded.png"/>
          <p:cNvPicPr>
            <a:picLocks noChangeAspect="1"/>
          </p:cNvPicPr>
          <p:nvPr/>
        </p:nvPicPr>
        <p:blipFill>
          <a:blip r:embed="rId4"/>
          <a:stretch>
            <a:fillRect/>
          </a:stretch>
        </p:blipFill>
        <p:spPr>
          <a:xfrm>
            <a:off x="5235535" y="1784390"/>
            <a:ext cx="4159210" cy="2570559"/>
          </a:xfrm>
          <a:prstGeom prst="rect">
            <a:avLst/>
          </a:prstGeom>
        </p:spPr>
      </p:pic>
      <p:sp>
        <p:nvSpPr>
          <p:cNvPr id="7" name="Text 3"/>
          <p:cNvSpPr/>
          <p:nvPr/>
        </p:nvSpPr>
        <p:spPr>
          <a:xfrm>
            <a:off x="5235535" y="4581525"/>
            <a:ext cx="2832616" cy="35397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Conclusion</a:t>
            </a:r>
            <a:endParaRPr lang="en-US" sz="2200" dirty="0"/>
          </a:p>
        </p:txBody>
      </p:sp>
      <p:sp>
        <p:nvSpPr>
          <p:cNvPr id="8" name="Text 4"/>
          <p:cNvSpPr/>
          <p:nvPr/>
        </p:nvSpPr>
        <p:spPr>
          <a:xfrm>
            <a:off x="5235535" y="5071467"/>
            <a:ext cx="4159210" cy="217455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system has the potential to significantly reduce derailments, leading to improved railway safety. It is designed for scalability, allowing for future integration with broader IoT and AI systems for enhanced capabilities.</a:t>
            </a:r>
            <a:endParaRPr lang="en-US" sz="1750" dirty="0"/>
          </a:p>
        </p:txBody>
      </p:sp>
      <p:pic>
        <p:nvPicPr>
          <p:cNvPr id="9" name="Image 2" descr="preencoded.png"/>
          <p:cNvPicPr>
            <a:picLocks noChangeAspect="1"/>
          </p:cNvPicPr>
          <p:nvPr/>
        </p:nvPicPr>
        <p:blipFill>
          <a:blip r:embed="rId5"/>
          <a:stretch>
            <a:fillRect/>
          </a:stretch>
        </p:blipFill>
        <p:spPr>
          <a:xfrm>
            <a:off x="9677995" y="1784390"/>
            <a:ext cx="4159210" cy="2570559"/>
          </a:xfrm>
          <a:prstGeom prst="rect">
            <a:avLst/>
          </a:prstGeom>
        </p:spPr>
      </p:pic>
      <p:sp>
        <p:nvSpPr>
          <p:cNvPr id="10" name="Text 5"/>
          <p:cNvSpPr/>
          <p:nvPr/>
        </p:nvSpPr>
        <p:spPr>
          <a:xfrm>
            <a:off x="9677995" y="4581525"/>
            <a:ext cx="2832616" cy="353973"/>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Future Scope</a:t>
            </a:r>
            <a:endParaRPr lang="en-US" sz="2200" dirty="0"/>
          </a:p>
        </p:txBody>
      </p:sp>
      <p:sp>
        <p:nvSpPr>
          <p:cNvPr id="11" name="Text 6"/>
          <p:cNvSpPr/>
          <p:nvPr/>
        </p:nvSpPr>
        <p:spPr>
          <a:xfrm>
            <a:off x="9677995" y="5071467"/>
            <a:ext cx="4159210" cy="2536984"/>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Future development includes integrating camera modules for visual verification, implementing cloud-based monitoring for centralized data access, and incorporating AI for predictive maintenance to anticipate issues before they occur.</a:t>
            </a:r>
            <a:endParaRPr lang="en-US" sz="1750" dirty="0"/>
          </a:p>
        </p:txBody>
      </p:sp>
      <p:sp>
        <p:nvSpPr>
          <p:cNvPr id="12" name="Rectangle 11">
            <a:extLst>
              <a:ext uri="{FF2B5EF4-FFF2-40B4-BE49-F238E27FC236}">
                <a16:creationId xmlns:a16="http://schemas.microsoft.com/office/drawing/2014/main" id="{4ED0C398-5D5B-0E94-EB12-9F9556785433}"/>
              </a:ext>
            </a:extLst>
          </p:cNvPr>
          <p:cNvSpPr/>
          <p:nvPr/>
        </p:nvSpPr>
        <p:spPr>
          <a:xfrm>
            <a:off x="12734693" y="7727795"/>
            <a:ext cx="1817648" cy="4237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653</Words>
  <Application>Microsoft Office PowerPoint</Application>
  <PresentationFormat>Custom</PresentationFormat>
  <Paragraphs>72</Paragraphs>
  <Slides>8</Slides>
  <Notes>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Dd</dc:creator>
  <cp:lastModifiedBy>thegreathulk26@outlook.com</cp:lastModifiedBy>
  <cp:revision>2</cp:revision>
  <dcterms:created xsi:type="dcterms:W3CDTF">2025-08-24T15:09:58Z</dcterms:created>
  <dcterms:modified xsi:type="dcterms:W3CDTF">2025-09-26T05:54:09Z</dcterms:modified>
</cp:coreProperties>
</file>